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7" r:id="rId10"/>
    <p:sldId id="264" r:id="rId11"/>
    <p:sldId id="265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1" r:id="rId33"/>
    <p:sldId id="292" r:id="rId34"/>
    <p:sldId id="294" r:id="rId35"/>
    <p:sldId id="308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9" r:id="rId45"/>
    <p:sldId id="304" r:id="rId46"/>
    <p:sldId id="305" r:id="rId47"/>
    <p:sldId id="306" r:id="rId4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A38288-00FD-741D-7BB8-AAB03C1DD917}" v="107" dt="2025-06-30T10:28:16.37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936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C9666-6C1E-4940-BA9F-A8075DCC247A}" type="datetimeFigureOut">
              <a:rPr lang="fr-FR" smtClean="0"/>
              <a:t>30/06/2025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BEDDE-3A1A-41C9-ACFF-DD229DE7F8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8101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BEDDE-3A1A-41C9-ACFF-DD229DE7F8F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05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BEDDE-3A1A-41C9-ACFF-DD229DE7F8F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064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19455" y="948372"/>
            <a:ext cx="7803515" cy="10534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1125">
              <a:lnSpc>
                <a:spcPts val="994"/>
              </a:lnSpc>
            </a:pPr>
            <a:fld id="{81D60167-4931-47E6-BA6A-407CBD079E47}" type="slidenum">
              <a:rPr spc="-50" dirty="0"/>
              <a:t>‹N°›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1125">
              <a:lnSpc>
                <a:spcPts val="994"/>
              </a:lnSpc>
            </a:pPr>
            <a:fld id="{81D60167-4931-47E6-BA6A-407CBD079E47}" type="slidenum">
              <a:rPr spc="-50" dirty="0"/>
              <a:t>‹N°›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1125">
              <a:lnSpc>
                <a:spcPts val="994"/>
              </a:lnSpc>
            </a:pPr>
            <a:fld id="{81D60167-4931-47E6-BA6A-407CBD079E47}" type="slidenum">
              <a:rPr spc="-50" dirty="0"/>
              <a:t>‹N°›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1125">
              <a:lnSpc>
                <a:spcPts val="994"/>
              </a:lnSpc>
            </a:pPr>
            <a:fld id="{81D60167-4931-47E6-BA6A-407CBD079E47}" type="slidenum">
              <a:rPr spc="-50" dirty="0"/>
              <a:t>‹N°›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1125">
              <a:lnSpc>
                <a:spcPts val="994"/>
              </a:lnSpc>
            </a:pPr>
            <a:fld id="{81D60167-4931-47E6-BA6A-407CBD079E47}" type="slidenum">
              <a:rPr spc="-50" dirty="0"/>
              <a:t>‹N°›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9455" y="1406524"/>
            <a:ext cx="10704830" cy="1118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79745" y="2689161"/>
            <a:ext cx="5643245" cy="1812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11125">
              <a:lnSpc>
                <a:spcPts val="994"/>
              </a:lnSpc>
            </a:pPr>
            <a:fld id="{81D60167-4931-47E6-BA6A-407CBD079E47}" type="slidenum">
              <a:rPr spc="-50" dirty="0"/>
              <a:t>‹N°›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s://projetarchireseaux.atlassian.net/jira/software/projects/PAR/boards/1?jql=assignee+IN+%28empty%2C+712020%3A136c2936-80e6-4069-8f77-e1dd6801eb1b%2C+712020%3Ac882a2a0-55a6-4362-82aa-88b2d8b4d133%2C+712020%3Af221e148-efd1-4ad6-ac6a-50b25f110419%2C+712020%3Af03d118e-ece7-4900-8f72-c1c396789490%2C+712020%3A53fdb10d-77e1-480f-a2fa-0022ae61cda9%29&amp;atlOrigin=eyJpIjoiNGE4NDMwMTg3NWM1NGNjZWE5NGIzNzEzMjE5NzRjMzQiLCJwIjoiaiJ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0"/>
            <a:ext cx="12191998" cy="6857999"/>
            <a:chOff x="1" y="0"/>
            <a:chExt cx="12191998" cy="6857999"/>
          </a:xfrm>
        </p:grpSpPr>
        <p:pic>
          <p:nvPicPr>
            <p:cNvPr id="3" name="object 3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0"/>
              <a:ext cx="1219199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400" y="1066800"/>
              <a:ext cx="5124450" cy="4676775"/>
            </a:xfrm>
            <a:custGeom>
              <a:avLst/>
              <a:gdLst/>
              <a:ahLst/>
              <a:cxnLst/>
              <a:rect l="l" t="t" r="r" b="b"/>
              <a:pathLst>
                <a:path w="5124450" h="4676775">
                  <a:moveTo>
                    <a:pt x="0" y="4676775"/>
                  </a:moveTo>
                  <a:lnTo>
                    <a:pt x="5124450" y="4676775"/>
                  </a:lnTo>
                  <a:lnTo>
                    <a:pt x="5124450" y="0"/>
                  </a:lnTo>
                  <a:lnTo>
                    <a:pt x="0" y="0"/>
                  </a:lnTo>
                  <a:lnTo>
                    <a:pt x="0" y="4676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2782" y="1236281"/>
            <a:ext cx="4731385" cy="30111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35255" marR="125730" indent="-3175" algn="ctr">
              <a:lnSpc>
                <a:spcPct val="101299"/>
              </a:lnSpc>
              <a:spcBef>
                <a:spcPts val="55"/>
              </a:spcBef>
            </a:pPr>
            <a:r>
              <a:rPr sz="4850" dirty="0"/>
              <a:t>Projet</a:t>
            </a:r>
            <a:r>
              <a:rPr sz="4850" spc="45" dirty="0"/>
              <a:t> </a:t>
            </a:r>
            <a:r>
              <a:rPr sz="4850" spc="-310" dirty="0"/>
              <a:t>: </a:t>
            </a:r>
            <a:r>
              <a:rPr sz="4850" spc="50" dirty="0"/>
              <a:t>Infrastructure </a:t>
            </a:r>
            <a:r>
              <a:rPr sz="4850" spc="-140" dirty="0"/>
              <a:t>Réseau</a:t>
            </a:r>
            <a:r>
              <a:rPr sz="4850" spc="-185" dirty="0"/>
              <a:t> </a:t>
            </a:r>
            <a:r>
              <a:rPr sz="4850" spc="-10" dirty="0"/>
              <a:t>Virtuelle</a:t>
            </a:r>
            <a:endParaRPr sz="4850" dirty="0"/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4850" spc="725" dirty="0"/>
              <a:t>-</a:t>
            </a:r>
            <a:r>
              <a:rPr sz="4850" spc="-85" dirty="0"/>
              <a:t> </a:t>
            </a:r>
            <a:r>
              <a:rPr sz="4850" spc="-175" dirty="0"/>
              <a:t>SDN</a:t>
            </a:r>
            <a:r>
              <a:rPr sz="4850" spc="-110" dirty="0"/>
              <a:t> </a:t>
            </a:r>
            <a:r>
              <a:rPr sz="4850" dirty="0"/>
              <a:t>&amp;</a:t>
            </a:r>
            <a:r>
              <a:rPr sz="4850" spc="-90" dirty="0"/>
              <a:t> </a:t>
            </a:r>
            <a:r>
              <a:rPr sz="4850" spc="-10" dirty="0"/>
              <a:t>Sécurité</a:t>
            </a:r>
            <a:endParaRPr sz="4850" dirty="0"/>
          </a:p>
        </p:txBody>
      </p:sp>
      <p:sp>
        <p:nvSpPr>
          <p:cNvPr id="6" name="object 6"/>
          <p:cNvSpPr txBox="1"/>
          <p:nvPr/>
        </p:nvSpPr>
        <p:spPr>
          <a:xfrm>
            <a:off x="786130" y="4634166"/>
            <a:ext cx="4482465" cy="1025922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680"/>
              </a:spcBef>
              <a:tabLst>
                <a:tab pos="472440" algn="l"/>
                <a:tab pos="2242820" algn="l"/>
                <a:tab pos="2498725" algn="l"/>
              </a:tabLst>
            </a:pPr>
            <a:r>
              <a:rPr sz="1700" b="1" spc="-80" dirty="0">
                <a:latin typeface="Arial"/>
                <a:cs typeface="Arial"/>
              </a:rPr>
              <a:t>M</a:t>
            </a:r>
            <a:r>
              <a:rPr sz="1700" b="1" spc="-165" dirty="0">
                <a:latin typeface="Arial"/>
                <a:cs typeface="Arial"/>
              </a:rPr>
              <a:t> </a:t>
            </a:r>
            <a:r>
              <a:rPr sz="1700" b="1" spc="-50" dirty="0">
                <a:latin typeface="Arial"/>
                <a:cs typeface="Arial"/>
              </a:rPr>
              <a:t>1</a:t>
            </a:r>
            <a:r>
              <a:rPr sz="1700" b="1" dirty="0">
                <a:latin typeface="Arial"/>
                <a:cs typeface="Arial"/>
              </a:rPr>
              <a:t>	I</a:t>
            </a:r>
            <a:r>
              <a:rPr sz="1700" b="1" spc="-195" dirty="0">
                <a:latin typeface="Arial"/>
                <a:cs typeface="Arial"/>
              </a:rPr>
              <a:t> </a:t>
            </a:r>
            <a:r>
              <a:rPr sz="1700" b="1" spc="-30" dirty="0">
                <a:latin typeface="Arial"/>
                <a:cs typeface="Arial"/>
              </a:rPr>
              <a:t>N</a:t>
            </a:r>
            <a:r>
              <a:rPr sz="1700" b="1" spc="-180" dirty="0">
                <a:latin typeface="Arial"/>
                <a:cs typeface="Arial"/>
              </a:rPr>
              <a:t> </a:t>
            </a:r>
            <a:r>
              <a:rPr sz="1700" b="1" spc="-80" dirty="0">
                <a:latin typeface="Arial"/>
                <a:cs typeface="Arial"/>
              </a:rPr>
              <a:t>F</a:t>
            </a:r>
            <a:r>
              <a:rPr sz="1700" b="1" spc="-155" dirty="0">
                <a:latin typeface="Arial"/>
                <a:cs typeface="Arial"/>
              </a:rPr>
              <a:t> </a:t>
            </a:r>
            <a:r>
              <a:rPr sz="1700" b="1" spc="-120" dirty="0">
                <a:latin typeface="Arial"/>
                <a:cs typeface="Arial"/>
              </a:rPr>
              <a:t>R</a:t>
            </a:r>
            <a:r>
              <a:rPr sz="1700" b="1" spc="-170" dirty="0">
                <a:latin typeface="Arial"/>
                <a:cs typeface="Arial"/>
              </a:rPr>
              <a:t> </a:t>
            </a:r>
            <a:r>
              <a:rPr sz="1700" b="1" spc="-120" dirty="0">
                <a:latin typeface="Arial"/>
                <a:cs typeface="Arial"/>
              </a:rPr>
              <a:t>A</a:t>
            </a:r>
            <a:r>
              <a:rPr sz="1700" b="1" spc="-235" dirty="0">
                <a:latin typeface="Arial"/>
                <a:cs typeface="Arial"/>
              </a:rPr>
              <a:t> </a:t>
            </a:r>
            <a:r>
              <a:rPr sz="1700" b="1" spc="-165" dirty="0">
                <a:latin typeface="Arial"/>
                <a:cs typeface="Arial"/>
              </a:rPr>
              <a:t>C</a:t>
            </a:r>
            <a:r>
              <a:rPr sz="1700" b="1" spc="-185" dirty="0">
                <a:latin typeface="Arial"/>
                <a:cs typeface="Arial"/>
              </a:rPr>
              <a:t> </a:t>
            </a:r>
            <a:r>
              <a:rPr sz="1700" b="1" spc="-60" dirty="0">
                <a:latin typeface="Arial"/>
                <a:cs typeface="Arial"/>
              </a:rPr>
              <a:t>L</a:t>
            </a:r>
            <a:r>
              <a:rPr sz="1700" b="1" spc="-185" dirty="0">
                <a:latin typeface="Arial"/>
                <a:cs typeface="Arial"/>
              </a:rPr>
              <a:t> </a:t>
            </a:r>
            <a:r>
              <a:rPr sz="1700" b="1" spc="-220" dirty="0">
                <a:latin typeface="Arial"/>
                <a:cs typeface="Arial"/>
              </a:rPr>
              <a:t>O</a:t>
            </a:r>
            <a:r>
              <a:rPr sz="1700" b="1" spc="-160" dirty="0">
                <a:latin typeface="Arial"/>
                <a:cs typeface="Arial"/>
              </a:rPr>
              <a:t> </a:t>
            </a:r>
            <a:r>
              <a:rPr sz="1700" b="1" spc="-105" dirty="0">
                <a:latin typeface="Arial"/>
                <a:cs typeface="Arial"/>
              </a:rPr>
              <a:t>U</a:t>
            </a:r>
            <a:r>
              <a:rPr sz="1700" b="1" spc="-170" dirty="0">
                <a:latin typeface="Arial"/>
                <a:cs typeface="Arial"/>
              </a:rPr>
              <a:t> </a:t>
            </a:r>
            <a:r>
              <a:rPr sz="1700" b="1" spc="-50" dirty="0">
                <a:latin typeface="Arial"/>
                <a:cs typeface="Arial"/>
              </a:rPr>
              <a:t>D</a:t>
            </a:r>
            <a:r>
              <a:rPr sz="1700" b="1" dirty="0">
                <a:latin typeface="Arial"/>
                <a:cs typeface="Arial"/>
              </a:rPr>
              <a:t>	</a:t>
            </a:r>
            <a:r>
              <a:rPr sz="1700" b="1" spc="-50" dirty="0">
                <a:latin typeface="Arial"/>
                <a:cs typeface="Arial"/>
              </a:rPr>
              <a:t>–</a:t>
            </a:r>
            <a:r>
              <a:rPr sz="1700" b="1" dirty="0">
                <a:latin typeface="Arial"/>
                <a:cs typeface="Arial"/>
              </a:rPr>
              <a:t>	</a:t>
            </a:r>
            <a:r>
              <a:rPr sz="1700" b="1" spc="-45" dirty="0">
                <a:latin typeface="Arial"/>
                <a:cs typeface="Arial"/>
              </a:rPr>
              <a:t>2</a:t>
            </a:r>
            <a:r>
              <a:rPr sz="1700" b="1" spc="-190" dirty="0">
                <a:latin typeface="Arial"/>
                <a:cs typeface="Arial"/>
              </a:rPr>
              <a:t> </a:t>
            </a:r>
            <a:r>
              <a:rPr sz="1700" b="1" spc="-45" dirty="0">
                <a:latin typeface="Arial"/>
                <a:cs typeface="Arial"/>
              </a:rPr>
              <a:t>0</a:t>
            </a:r>
            <a:r>
              <a:rPr sz="1700" b="1" spc="-190" dirty="0">
                <a:latin typeface="Arial"/>
                <a:cs typeface="Arial"/>
              </a:rPr>
              <a:t> </a:t>
            </a:r>
            <a:r>
              <a:rPr sz="1700" b="1" spc="-45" dirty="0">
                <a:latin typeface="Arial"/>
                <a:cs typeface="Arial"/>
              </a:rPr>
              <a:t>2</a:t>
            </a:r>
            <a:r>
              <a:rPr sz="1700" b="1" spc="-190" dirty="0">
                <a:latin typeface="Arial"/>
                <a:cs typeface="Arial"/>
              </a:rPr>
              <a:t> </a:t>
            </a:r>
            <a:r>
              <a:rPr sz="1700" b="1" spc="-45" dirty="0">
                <a:latin typeface="Arial"/>
                <a:cs typeface="Arial"/>
              </a:rPr>
              <a:t>5</a:t>
            </a:r>
            <a:r>
              <a:rPr sz="1700" b="1" spc="-190" dirty="0">
                <a:latin typeface="Arial"/>
                <a:cs typeface="Arial"/>
              </a:rPr>
              <a:t> </a:t>
            </a:r>
            <a:r>
              <a:rPr sz="1700" b="1" spc="175" dirty="0">
                <a:latin typeface="Arial"/>
                <a:cs typeface="Arial"/>
              </a:rPr>
              <a:t>/</a:t>
            </a:r>
            <a:r>
              <a:rPr sz="1700" b="1" spc="-140" dirty="0">
                <a:latin typeface="Arial"/>
                <a:cs typeface="Arial"/>
              </a:rPr>
              <a:t> </a:t>
            </a:r>
            <a:r>
              <a:rPr sz="1700" b="1" spc="-45" dirty="0">
                <a:latin typeface="Arial"/>
                <a:cs typeface="Arial"/>
              </a:rPr>
              <a:t>2</a:t>
            </a:r>
            <a:r>
              <a:rPr sz="1700" b="1" spc="-190" dirty="0">
                <a:latin typeface="Arial"/>
                <a:cs typeface="Arial"/>
              </a:rPr>
              <a:t> </a:t>
            </a:r>
            <a:r>
              <a:rPr sz="1700" b="1" spc="-45" dirty="0">
                <a:latin typeface="Arial"/>
                <a:cs typeface="Arial"/>
              </a:rPr>
              <a:t>0</a:t>
            </a:r>
            <a:r>
              <a:rPr sz="1700" b="1" spc="-190" dirty="0">
                <a:latin typeface="Arial"/>
                <a:cs typeface="Arial"/>
              </a:rPr>
              <a:t> </a:t>
            </a:r>
            <a:r>
              <a:rPr sz="1700" b="1" spc="-45" dirty="0">
                <a:latin typeface="Arial"/>
                <a:cs typeface="Arial"/>
              </a:rPr>
              <a:t>2</a:t>
            </a:r>
            <a:r>
              <a:rPr sz="1700" b="1" spc="-190" dirty="0">
                <a:latin typeface="Arial"/>
                <a:cs typeface="Arial"/>
              </a:rPr>
              <a:t> </a:t>
            </a:r>
            <a:r>
              <a:rPr sz="1700" b="1" spc="-50" dirty="0">
                <a:latin typeface="Arial"/>
                <a:cs typeface="Arial"/>
              </a:rPr>
              <a:t>6</a:t>
            </a:r>
            <a:endParaRPr sz="17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90"/>
              </a:spcBef>
              <a:tabLst>
                <a:tab pos="2053589" algn="l"/>
                <a:tab pos="2672080" algn="l"/>
                <a:tab pos="3964940" algn="l"/>
              </a:tabLst>
            </a:pPr>
            <a:r>
              <a:rPr sz="1700" b="1" spc="-120" dirty="0">
                <a:latin typeface="Arial"/>
                <a:cs typeface="Arial"/>
              </a:rPr>
              <a:t>A</a:t>
            </a:r>
            <a:r>
              <a:rPr sz="1700" b="1" spc="-165" dirty="0">
                <a:latin typeface="Arial"/>
                <a:cs typeface="Arial"/>
              </a:rPr>
              <a:t> </a:t>
            </a:r>
            <a:r>
              <a:rPr sz="1700" b="1" spc="-120" dirty="0">
                <a:latin typeface="Arial"/>
                <a:cs typeface="Arial"/>
              </a:rPr>
              <a:t>R</a:t>
            </a:r>
            <a:r>
              <a:rPr sz="1700" b="1" spc="-165" dirty="0">
                <a:latin typeface="Arial"/>
                <a:cs typeface="Arial"/>
              </a:rPr>
              <a:t> C</a:t>
            </a:r>
            <a:r>
              <a:rPr sz="1700" b="1" spc="-190" dirty="0">
                <a:latin typeface="Arial"/>
                <a:cs typeface="Arial"/>
              </a:rPr>
              <a:t> </a:t>
            </a:r>
            <a:r>
              <a:rPr sz="1700" b="1" spc="-70" dirty="0">
                <a:latin typeface="Arial"/>
                <a:cs typeface="Arial"/>
              </a:rPr>
              <a:t>H</a:t>
            </a:r>
            <a:r>
              <a:rPr sz="1700" b="1" spc="-22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I</a:t>
            </a:r>
            <a:r>
              <a:rPr sz="1700" b="1" spc="-190" dirty="0">
                <a:latin typeface="Arial"/>
                <a:cs typeface="Arial"/>
              </a:rPr>
              <a:t> </a:t>
            </a:r>
            <a:r>
              <a:rPr sz="1700" b="1" spc="-215" dirty="0">
                <a:latin typeface="Arial"/>
                <a:cs typeface="Arial"/>
              </a:rPr>
              <a:t>T</a:t>
            </a:r>
            <a:r>
              <a:rPr sz="1700" b="1" spc="-180" dirty="0">
                <a:latin typeface="Arial"/>
                <a:cs typeface="Arial"/>
              </a:rPr>
              <a:t> </a:t>
            </a:r>
            <a:r>
              <a:rPr sz="1700" b="1" spc="-120" dirty="0">
                <a:latin typeface="Arial"/>
                <a:cs typeface="Arial"/>
              </a:rPr>
              <a:t>E</a:t>
            </a:r>
            <a:r>
              <a:rPr sz="1700" b="1" spc="-150" dirty="0">
                <a:latin typeface="Arial"/>
                <a:cs typeface="Arial"/>
              </a:rPr>
              <a:t> </a:t>
            </a:r>
            <a:r>
              <a:rPr sz="1700" b="1" spc="-165" dirty="0">
                <a:latin typeface="Arial"/>
                <a:cs typeface="Arial"/>
              </a:rPr>
              <a:t>C</a:t>
            </a:r>
            <a:r>
              <a:rPr sz="1700" b="1" spc="-190" dirty="0">
                <a:latin typeface="Arial"/>
                <a:cs typeface="Arial"/>
              </a:rPr>
              <a:t> </a:t>
            </a:r>
            <a:r>
              <a:rPr sz="1700" b="1" spc="-215" dirty="0">
                <a:latin typeface="Arial"/>
                <a:cs typeface="Arial"/>
              </a:rPr>
              <a:t>T</a:t>
            </a:r>
            <a:r>
              <a:rPr sz="1700" b="1" spc="-180" dirty="0">
                <a:latin typeface="Arial"/>
                <a:cs typeface="Arial"/>
              </a:rPr>
              <a:t> </a:t>
            </a:r>
            <a:r>
              <a:rPr sz="1700" b="1" spc="-105" dirty="0">
                <a:latin typeface="Arial"/>
                <a:cs typeface="Arial"/>
              </a:rPr>
              <a:t>U</a:t>
            </a:r>
            <a:r>
              <a:rPr sz="1700" b="1" spc="-175" dirty="0">
                <a:latin typeface="Arial"/>
                <a:cs typeface="Arial"/>
              </a:rPr>
              <a:t> </a:t>
            </a:r>
            <a:r>
              <a:rPr sz="1700" b="1" spc="-120" dirty="0">
                <a:latin typeface="Arial"/>
                <a:cs typeface="Arial"/>
              </a:rPr>
              <a:t>R</a:t>
            </a:r>
            <a:r>
              <a:rPr sz="1700" b="1" spc="-250" dirty="0">
                <a:latin typeface="Arial"/>
                <a:cs typeface="Arial"/>
              </a:rPr>
              <a:t> </a:t>
            </a:r>
            <a:r>
              <a:rPr sz="1700" b="1" spc="-50" dirty="0">
                <a:latin typeface="Arial"/>
                <a:cs typeface="Arial"/>
              </a:rPr>
              <a:t>E</a:t>
            </a:r>
            <a:r>
              <a:rPr sz="1700" b="1" dirty="0">
                <a:latin typeface="Arial"/>
                <a:cs typeface="Arial"/>
              </a:rPr>
              <a:t>	</a:t>
            </a:r>
            <a:r>
              <a:rPr sz="1700" b="1" spc="-105" dirty="0">
                <a:latin typeface="Arial"/>
                <a:cs typeface="Arial"/>
              </a:rPr>
              <a:t>D</a:t>
            </a:r>
            <a:r>
              <a:rPr sz="1700" b="1" spc="-180" dirty="0">
                <a:latin typeface="Arial"/>
                <a:cs typeface="Arial"/>
              </a:rPr>
              <a:t> </a:t>
            </a:r>
            <a:r>
              <a:rPr sz="1700" b="1" spc="-120" dirty="0">
                <a:latin typeface="Arial"/>
                <a:cs typeface="Arial"/>
              </a:rPr>
              <a:t>E</a:t>
            </a:r>
            <a:r>
              <a:rPr sz="1700" b="1" spc="-229" dirty="0">
                <a:latin typeface="Arial"/>
                <a:cs typeface="Arial"/>
              </a:rPr>
              <a:t> </a:t>
            </a:r>
            <a:r>
              <a:rPr sz="1700" b="1" spc="-50" dirty="0">
                <a:latin typeface="Arial"/>
                <a:cs typeface="Arial"/>
              </a:rPr>
              <a:t>S</a:t>
            </a:r>
            <a:r>
              <a:rPr sz="1700" b="1" dirty="0">
                <a:latin typeface="Arial"/>
                <a:cs typeface="Arial"/>
              </a:rPr>
              <a:t>	</a:t>
            </a:r>
            <a:r>
              <a:rPr sz="1700" b="1" spc="-120" dirty="0">
                <a:latin typeface="Arial"/>
                <a:cs typeface="Arial"/>
              </a:rPr>
              <a:t>R</a:t>
            </a:r>
            <a:r>
              <a:rPr sz="1700" b="1" spc="-250" dirty="0">
                <a:latin typeface="Arial"/>
                <a:cs typeface="Arial"/>
              </a:rPr>
              <a:t> </a:t>
            </a:r>
            <a:r>
              <a:rPr sz="1700" b="1" spc="-120" dirty="0">
                <a:latin typeface="Arial"/>
                <a:cs typeface="Arial"/>
              </a:rPr>
              <a:t>É</a:t>
            </a:r>
            <a:r>
              <a:rPr sz="1700" b="1" spc="-155" dirty="0">
                <a:latin typeface="Arial"/>
                <a:cs typeface="Arial"/>
              </a:rPr>
              <a:t> </a:t>
            </a:r>
            <a:r>
              <a:rPr sz="1700" b="1" spc="-85" dirty="0">
                <a:latin typeface="Arial"/>
                <a:cs typeface="Arial"/>
              </a:rPr>
              <a:t>S</a:t>
            </a:r>
            <a:r>
              <a:rPr sz="1700" b="1" spc="-180" dirty="0">
                <a:latin typeface="Arial"/>
                <a:cs typeface="Arial"/>
              </a:rPr>
              <a:t> </a:t>
            </a:r>
            <a:r>
              <a:rPr sz="1700" b="1" spc="-120" dirty="0">
                <a:latin typeface="Arial"/>
                <a:cs typeface="Arial"/>
              </a:rPr>
              <a:t>E</a:t>
            </a:r>
            <a:r>
              <a:rPr sz="1700" b="1" spc="-229" dirty="0">
                <a:latin typeface="Arial"/>
                <a:cs typeface="Arial"/>
              </a:rPr>
              <a:t> </a:t>
            </a:r>
            <a:r>
              <a:rPr sz="1700" b="1" spc="-120" dirty="0">
                <a:latin typeface="Arial"/>
                <a:cs typeface="Arial"/>
              </a:rPr>
              <a:t>A</a:t>
            </a:r>
            <a:r>
              <a:rPr sz="1700" b="1" spc="-160" dirty="0">
                <a:latin typeface="Arial"/>
                <a:cs typeface="Arial"/>
              </a:rPr>
              <a:t> </a:t>
            </a:r>
            <a:r>
              <a:rPr sz="1700" b="1" spc="-105" dirty="0">
                <a:latin typeface="Arial"/>
                <a:cs typeface="Arial"/>
              </a:rPr>
              <a:t>U</a:t>
            </a:r>
            <a:r>
              <a:rPr sz="1700" b="1" spc="-180" dirty="0">
                <a:latin typeface="Arial"/>
                <a:cs typeface="Arial"/>
              </a:rPr>
              <a:t> </a:t>
            </a:r>
            <a:r>
              <a:rPr sz="1700" b="1" spc="-50" dirty="0">
                <a:latin typeface="Arial"/>
                <a:cs typeface="Arial"/>
              </a:rPr>
              <a:t>X</a:t>
            </a:r>
            <a:r>
              <a:rPr sz="1700" b="1" dirty="0">
                <a:latin typeface="Arial"/>
                <a:cs typeface="Arial"/>
              </a:rPr>
              <a:t>	</a:t>
            </a:r>
            <a:r>
              <a:rPr sz="1700" b="1" spc="-80" dirty="0">
                <a:latin typeface="Arial"/>
                <a:cs typeface="Arial"/>
              </a:rPr>
              <a:t>M</a:t>
            </a:r>
            <a:r>
              <a:rPr sz="1700" b="1" spc="-165" dirty="0">
                <a:latin typeface="Arial"/>
                <a:cs typeface="Arial"/>
              </a:rPr>
              <a:t> </a:t>
            </a:r>
            <a:r>
              <a:rPr sz="1700" b="1" spc="-120" dirty="0">
                <a:latin typeface="Arial"/>
                <a:cs typeface="Arial"/>
              </a:rPr>
              <a:t>A</a:t>
            </a:r>
            <a:r>
              <a:rPr sz="1700" b="1" spc="-240" dirty="0">
                <a:latin typeface="Arial"/>
                <a:cs typeface="Arial"/>
              </a:rPr>
              <a:t> </a:t>
            </a:r>
            <a:r>
              <a:rPr sz="1700" b="1" spc="-50" dirty="0">
                <a:latin typeface="Arial"/>
                <a:cs typeface="Arial"/>
              </a:rPr>
              <a:t>J</a:t>
            </a:r>
            <a:endParaRPr lang="fr-FR" sz="1700" b="1" spc="-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90"/>
              </a:spcBef>
              <a:tabLst>
                <a:tab pos="2053589" algn="l"/>
                <a:tab pos="2672080" algn="l"/>
                <a:tab pos="3964940" algn="l"/>
              </a:tabLst>
            </a:pPr>
            <a:r>
              <a:rPr lang="fr-FR" sz="1700" b="1" spc="-50" dirty="0">
                <a:latin typeface="Arial"/>
                <a:cs typeface="Arial"/>
              </a:rPr>
              <a:t>Groupe 6</a:t>
            </a:r>
            <a:endParaRPr sz="1700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33400" y="1200150"/>
            <a:ext cx="5131435" cy="4619625"/>
            <a:chOff x="533400" y="1200150"/>
            <a:chExt cx="5131435" cy="4619625"/>
          </a:xfrm>
        </p:grpSpPr>
        <p:sp>
          <p:nvSpPr>
            <p:cNvPr id="8" name="object 8"/>
            <p:cNvSpPr/>
            <p:nvPr/>
          </p:nvSpPr>
          <p:spPr>
            <a:xfrm>
              <a:off x="533400" y="5743575"/>
              <a:ext cx="5131435" cy="76200"/>
            </a:xfrm>
            <a:custGeom>
              <a:avLst/>
              <a:gdLst/>
              <a:ahLst/>
              <a:cxnLst/>
              <a:rect l="l" t="t" r="r" b="b"/>
              <a:pathLst>
                <a:path w="5131435" h="76200">
                  <a:moveTo>
                    <a:pt x="0" y="76200"/>
                  </a:moveTo>
                  <a:lnTo>
                    <a:pt x="5131181" y="76200"/>
                  </a:lnTo>
                  <a:lnTo>
                    <a:pt x="5131181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50" y="1200150"/>
              <a:ext cx="781050" cy="323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ts val="994"/>
              </a:lnSpc>
            </a:pPr>
            <a:fld id="{81D60167-4931-47E6-BA6A-407CBD079E47}" type="slidenum">
              <a:rPr spc="-50" dirty="0"/>
              <a:t>10</a:t>
            </a:fld>
            <a:endParaRPr spc="-50" dirty="0"/>
          </a:p>
        </p:txBody>
      </p:sp>
      <p:pic>
        <p:nvPicPr>
          <p:cNvPr id="9" name="Image 8" descr="Une image contenant capture d’écran, texte, Graphique&#10;&#10;Le contenu généré par l’IA peut être incorrect.">
            <a:extLst>
              <a:ext uri="{FF2B5EF4-FFF2-40B4-BE49-F238E27FC236}">
                <a16:creationId xmlns:a16="http://schemas.microsoft.com/office/drawing/2014/main" id="{BF846C71-385D-4643-5A02-5DB4D93E34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596" r="732" b="2296"/>
          <a:stretch>
            <a:fillRect/>
          </a:stretch>
        </p:blipFill>
        <p:spPr>
          <a:xfrm>
            <a:off x="0" y="20082"/>
            <a:ext cx="12102767" cy="66229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1238230" y="6490392"/>
            <a:ext cx="215900" cy="12824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700">
              <a:lnSpc>
                <a:spcPts val="994"/>
              </a:lnSpc>
            </a:pPr>
            <a:r>
              <a:rPr lang="fr-FR" sz="900" b="1" dirty="0">
                <a:latin typeface="Arial"/>
                <a:cs typeface="Arial"/>
              </a:rPr>
              <a:t>1</a:t>
            </a:r>
            <a:r>
              <a:rPr lang="fr-FR" sz="900" b="1" spc="-5" dirty="0">
                <a:latin typeface="Arial"/>
                <a:cs typeface="Arial"/>
              </a:rPr>
              <a:t>1</a:t>
            </a:r>
            <a:r>
              <a:rPr lang="fr-FR" sz="900" b="1" dirty="0">
                <a:latin typeface="Arial"/>
                <a:cs typeface="Arial"/>
              </a:rPr>
              <a:t> </a:t>
            </a:r>
            <a:endParaRPr sz="900">
              <a:latin typeface="Arial"/>
              <a:cs typeface="Arial"/>
            </a:endParaRPr>
          </a:p>
        </p:txBody>
      </p:sp>
      <p:pic>
        <p:nvPicPr>
          <p:cNvPr id="8" name="Image 7" descr="Une image contenant capture d’écran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3130EB2D-EB38-7EF5-AE86-7CFBE26C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020" y="772598"/>
            <a:ext cx="12192000" cy="5084204"/>
          </a:xfrm>
          <a:prstGeom prst="rect">
            <a:avLst/>
          </a:prstGeom>
        </p:spPr>
      </p:pic>
      <p:pic>
        <p:nvPicPr>
          <p:cNvPr id="10" name="object 5" descr="Une image contenant symbole, Graphique, Bleu électrique, ligne&#10;&#10;Le contenu généré par l’IA peut être incorrect.">
            <a:extLst>
              <a:ext uri="{FF2B5EF4-FFF2-40B4-BE49-F238E27FC236}">
                <a16:creationId xmlns:a16="http://schemas.microsoft.com/office/drawing/2014/main" id="{0880BB4A-E625-A90A-D096-71EA5F4947E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65627" y="2560320"/>
            <a:ext cx="893445" cy="864870"/>
          </a:xfrm>
          <a:prstGeom prst="rect">
            <a:avLst/>
          </a:prstGeom>
        </p:spPr>
      </p:pic>
      <p:pic>
        <p:nvPicPr>
          <p:cNvPr id="12" name="Picture 2" descr="Une image contenant Graphique, graphism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59D79D23-A1A3-2D45-DEC3-A067A12C6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224" y="5557362"/>
            <a:ext cx="1817171" cy="6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79745" y="1358899"/>
            <a:ext cx="4741545" cy="10083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535"/>
              </a:spcBef>
            </a:pPr>
            <a:r>
              <a:rPr sz="3350" dirty="0"/>
              <a:t>Scénario</a:t>
            </a:r>
            <a:r>
              <a:rPr sz="3350" spc="-75" dirty="0"/>
              <a:t> </a:t>
            </a:r>
            <a:r>
              <a:rPr sz="3350" dirty="0"/>
              <a:t>1</a:t>
            </a:r>
            <a:r>
              <a:rPr sz="3350" spc="-85" dirty="0"/>
              <a:t> </a:t>
            </a:r>
            <a:r>
              <a:rPr sz="3350" dirty="0"/>
              <a:t>–</a:t>
            </a:r>
            <a:r>
              <a:rPr sz="3350" spc="-80" dirty="0"/>
              <a:t> </a:t>
            </a:r>
            <a:r>
              <a:rPr sz="3350" spc="-125" dirty="0"/>
              <a:t>SDN,</a:t>
            </a:r>
            <a:r>
              <a:rPr sz="3350" spc="-40" dirty="0"/>
              <a:t> </a:t>
            </a:r>
            <a:r>
              <a:rPr sz="3350" spc="-175" dirty="0"/>
              <a:t>OSPF, </a:t>
            </a:r>
            <a:r>
              <a:rPr sz="3350" spc="-10" dirty="0"/>
              <a:t>Vagrant</a:t>
            </a:r>
            <a:endParaRPr sz="33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4857749" cy="685786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581650" y="1028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70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SzPct val="85000"/>
              <a:buChar char="•"/>
              <a:tabLst>
                <a:tab pos="241300" algn="l"/>
              </a:tabLst>
            </a:pPr>
            <a:r>
              <a:rPr spc="-30" dirty="0"/>
              <a:t>Déployer</a:t>
            </a:r>
            <a:r>
              <a:rPr spc="-70" dirty="0"/>
              <a:t> </a:t>
            </a:r>
            <a:r>
              <a:rPr dirty="0"/>
              <a:t>un</a:t>
            </a:r>
            <a:r>
              <a:rPr spc="-45" dirty="0"/>
              <a:t> </a:t>
            </a:r>
            <a:r>
              <a:rPr spc="-20" dirty="0"/>
              <a:t>réseau</a:t>
            </a:r>
            <a:r>
              <a:rPr spc="-40" dirty="0"/>
              <a:t> </a:t>
            </a:r>
            <a:r>
              <a:rPr spc="-20" dirty="0"/>
              <a:t>programmable</a:t>
            </a:r>
            <a:r>
              <a:rPr spc="-70" dirty="0"/>
              <a:t> </a:t>
            </a:r>
            <a:r>
              <a:rPr dirty="0"/>
              <a:t>et</a:t>
            </a:r>
            <a:r>
              <a:rPr spc="-90" dirty="0"/>
              <a:t> </a:t>
            </a:r>
            <a:r>
              <a:rPr spc="-10" dirty="0"/>
              <a:t>dynamique</a:t>
            </a:r>
          </a:p>
          <a:p>
            <a:pPr marL="241300" indent="-228600">
              <a:lnSpc>
                <a:spcPct val="100000"/>
              </a:lnSpc>
              <a:spcBef>
                <a:spcPts val="1505"/>
              </a:spcBef>
              <a:buSzPct val="85000"/>
              <a:buChar char="•"/>
              <a:tabLst>
                <a:tab pos="241300" algn="l"/>
              </a:tabLst>
            </a:pPr>
            <a:r>
              <a:rPr spc="-105" dirty="0"/>
              <a:t>SDN</a:t>
            </a:r>
            <a:r>
              <a:rPr spc="-15" dirty="0"/>
              <a:t> </a:t>
            </a:r>
            <a:r>
              <a:rPr spc="-100" dirty="0"/>
              <a:t>+</a:t>
            </a:r>
            <a:r>
              <a:rPr spc="-40" dirty="0"/>
              <a:t> </a:t>
            </a:r>
            <a:r>
              <a:rPr spc="-140" dirty="0"/>
              <a:t>OSPF</a:t>
            </a:r>
            <a:r>
              <a:rPr spc="-30" dirty="0"/>
              <a:t> </a:t>
            </a:r>
            <a:r>
              <a:rPr spc="-100" dirty="0"/>
              <a:t>+</a:t>
            </a:r>
            <a:r>
              <a:rPr spc="-35" dirty="0"/>
              <a:t> </a:t>
            </a:r>
            <a:r>
              <a:rPr spc="-10" dirty="0"/>
              <a:t>Vagrant</a:t>
            </a:r>
          </a:p>
          <a:p>
            <a:pPr marL="241300" indent="-228600">
              <a:lnSpc>
                <a:spcPct val="100000"/>
              </a:lnSpc>
              <a:spcBef>
                <a:spcPts val="1430"/>
              </a:spcBef>
              <a:buSzPct val="85000"/>
              <a:buChar char="•"/>
              <a:tabLst>
                <a:tab pos="241300" algn="l"/>
              </a:tabLst>
            </a:pPr>
            <a:r>
              <a:rPr dirty="0"/>
              <a:t>Architecture</a:t>
            </a:r>
            <a:r>
              <a:rPr spc="-10" dirty="0"/>
              <a:t> type entreprise</a:t>
            </a:r>
          </a:p>
          <a:p>
            <a:pPr marL="241300" indent="-228600">
              <a:lnSpc>
                <a:spcPct val="100000"/>
              </a:lnSpc>
              <a:spcBef>
                <a:spcPts val="1505"/>
              </a:spcBef>
              <a:buSzPct val="85000"/>
              <a:buChar char="•"/>
              <a:tabLst>
                <a:tab pos="241300" algn="l"/>
              </a:tabLst>
            </a:pPr>
            <a:r>
              <a:rPr spc="-10" dirty="0"/>
              <a:t>Automatisation</a:t>
            </a:r>
            <a:r>
              <a:rPr spc="-75" dirty="0"/>
              <a:t> </a:t>
            </a:r>
            <a:r>
              <a:rPr spc="-10" dirty="0"/>
              <a:t>complète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1</a:t>
            </a:r>
            <a:r>
              <a:rPr lang="fr-FR" spc="-5" dirty="0"/>
              <a:t>5</a:t>
            </a:r>
            <a:r>
              <a:rPr dirty="0"/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455" y="1406207"/>
            <a:ext cx="753237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0" dirty="0"/>
              <a:t>Vue</a:t>
            </a:r>
            <a:r>
              <a:rPr spc="-145" dirty="0"/>
              <a:t> </a:t>
            </a:r>
            <a:r>
              <a:rPr spc="-95" dirty="0"/>
              <a:t>d’ensemble</a:t>
            </a:r>
            <a:r>
              <a:rPr spc="-180" dirty="0"/>
              <a:t> </a:t>
            </a:r>
            <a:r>
              <a:rPr spc="-10" dirty="0"/>
              <a:t>de</a:t>
            </a:r>
            <a:r>
              <a:rPr spc="-185" dirty="0"/>
              <a:t> </a:t>
            </a:r>
            <a:r>
              <a:rPr spc="45" dirty="0"/>
              <a:t>l’infrastructure</a:t>
            </a:r>
          </a:p>
        </p:txBody>
      </p:sp>
      <p:sp>
        <p:nvSpPr>
          <p:cNvPr id="3" name="object 3"/>
          <p:cNvSpPr/>
          <p:nvPr/>
        </p:nvSpPr>
        <p:spPr>
          <a:xfrm>
            <a:off x="714375" y="1028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13650" y="2470213"/>
            <a:ext cx="4325620" cy="7505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marR="5080" indent="-229235">
              <a:lnSpc>
                <a:spcPct val="119000"/>
              </a:lnSpc>
              <a:spcBef>
                <a:spcPts val="90"/>
              </a:spcBef>
              <a:buSzPct val="85000"/>
              <a:buChar char="•"/>
              <a:tabLst>
                <a:tab pos="241300" algn="l"/>
              </a:tabLst>
            </a:pPr>
            <a:r>
              <a:rPr sz="2000" spc="-50" dirty="0">
                <a:latin typeface="Arial MT"/>
                <a:cs typeface="Arial MT"/>
              </a:rPr>
              <a:t>Schéma </a:t>
            </a:r>
            <a:r>
              <a:rPr sz="2000" spc="-10" dirty="0">
                <a:latin typeface="Arial MT"/>
                <a:cs typeface="Arial MT"/>
              </a:rPr>
              <a:t>général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regroupant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les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deux </a:t>
            </a:r>
            <a:r>
              <a:rPr sz="2000" dirty="0">
                <a:latin typeface="Arial MT"/>
                <a:cs typeface="Arial MT"/>
              </a:rPr>
              <a:t>scénarios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spc="-65" dirty="0">
                <a:latin typeface="Arial MT"/>
                <a:cs typeface="Arial MT"/>
              </a:rPr>
              <a:t>(SDN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spc="-100" dirty="0">
                <a:latin typeface="Arial MT"/>
                <a:cs typeface="Arial MT"/>
              </a:rPr>
              <a:t>+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pfSense)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1</a:t>
            </a:r>
            <a:r>
              <a:rPr lang="fr-FR" spc="-5" dirty="0"/>
              <a:t>6</a:t>
            </a:r>
            <a:r>
              <a:rPr dirty="0"/>
              <a:t>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A535FD9-28F4-EF8D-D0B9-BD6ABA49C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09800"/>
            <a:ext cx="5999131" cy="44453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455" y="948372"/>
            <a:ext cx="345567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1" spc="-130" dirty="0">
                <a:latin typeface="Arial"/>
                <a:cs typeface="Arial"/>
              </a:rPr>
              <a:t>Mise</a:t>
            </a:r>
            <a:r>
              <a:rPr b="1" spc="-135" dirty="0">
                <a:latin typeface="Arial"/>
                <a:cs typeface="Arial"/>
              </a:rPr>
              <a:t> </a:t>
            </a:r>
            <a:r>
              <a:rPr b="1" spc="-170" dirty="0">
                <a:latin typeface="Arial"/>
                <a:cs typeface="Arial"/>
              </a:rPr>
              <a:t>en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spc="-190" dirty="0">
                <a:latin typeface="Arial"/>
                <a:cs typeface="Arial"/>
              </a:rPr>
              <a:t>Oeuvre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700" y="1862118"/>
            <a:ext cx="7277100" cy="39290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12455" y="1842071"/>
            <a:ext cx="3408045" cy="2228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8900"/>
              </a:lnSpc>
              <a:spcBef>
                <a:spcPts val="90"/>
              </a:spcBef>
            </a:pPr>
            <a:r>
              <a:rPr sz="2000" spc="-30" dirty="0">
                <a:latin typeface="Arial MT"/>
                <a:cs typeface="Arial MT"/>
              </a:rPr>
              <a:t>Création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35" dirty="0">
                <a:latin typeface="Arial MT"/>
                <a:cs typeface="Arial MT"/>
              </a:rPr>
              <a:t>de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5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machines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virtuel </a:t>
            </a:r>
            <a:r>
              <a:rPr sz="2000" dirty="0">
                <a:latin typeface="Arial MT"/>
                <a:cs typeface="Arial MT"/>
              </a:rPr>
              <a:t>via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Vagrant</a:t>
            </a:r>
            <a:endParaRPr sz="20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505"/>
              </a:spcBef>
              <a:buSzPct val="85000"/>
              <a:buFont typeface="Arial MT"/>
              <a:buChar char="•"/>
              <a:tabLst>
                <a:tab pos="241300" algn="l"/>
              </a:tabLst>
            </a:pPr>
            <a:r>
              <a:rPr sz="2000" b="1" dirty="0">
                <a:latin typeface="Calibri"/>
                <a:cs typeface="Calibri"/>
              </a:rPr>
              <a:t>1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VM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contrôleur </a:t>
            </a:r>
            <a:r>
              <a:rPr sz="2000" b="1" spc="-20" dirty="0">
                <a:latin typeface="Calibri"/>
                <a:cs typeface="Calibri"/>
              </a:rPr>
              <a:t>SDN</a:t>
            </a:r>
            <a:r>
              <a:rPr sz="2000" spc="-20" dirty="0">
                <a:latin typeface="Calibri"/>
                <a:cs typeface="Calibri"/>
              </a:rPr>
              <a:t>,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510"/>
              </a:spcBef>
              <a:buSzPct val="85000"/>
              <a:buFont typeface="Arial MT"/>
              <a:buChar char="•"/>
              <a:tabLst>
                <a:tab pos="241300" algn="l"/>
              </a:tabLst>
            </a:pPr>
            <a:r>
              <a:rPr sz="2000" b="1" dirty="0">
                <a:latin typeface="Calibri"/>
                <a:cs typeface="Calibri"/>
              </a:rPr>
              <a:t>2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routeurs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dynamiques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430"/>
              </a:spcBef>
              <a:buSzPct val="85000"/>
              <a:buFont typeface="Arial MT"/>
              <a:buChar char="•"/>
              <a:tabLst>
                <a:tab pos="241300" algn="l"/>
              </a:tabLst>
            </a:pPr>
            <a:r>
              <a:rPr sz="2000" b="1" dirty="0">
                <a:latin typeface="Calibri"/>
                <a:cs typeface="Calibri"/>
              </a:rPr>
              <a:t>2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hôtes</a:t>
            </a:r>
            <a:r>
              <a:rPr sz="2000" b="1" spc="-8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clients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Linux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6275" y="6276975"/>
            <a:ext cx="10847705" cy="0"/>
          </a:xfrm>
          <a:custGeom>
            <a:avLst/>
            <a:gdLst/>
            <a:ahLst/>
            <a:cxnLst/>
            <a:rect l="l" t="t" r="r" b="b"/>
            <a:pathLst>
              <a:path w="10847705">
                <a:moveTo>
                  <a:pt x="0" y="0"/>
                </a:moveTo>
                <a:lnTo>
                  <a:pt x="10847451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1</a:t>
            </a:r>
            <a:r>
              <a:rPr lang="fr-FR" spc="-5" dirty="0"/>
              <a:t>7</a:t>
            </a:r>
            <a:r>
              <a:rPr dirty="0"/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455" y="948372"/>
            <a:ext cx="8147684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1" spc="-190" dirty="0">
                <a:latin typeface="Arial"/>
                <a:cs typeface="Arial"/>
              </a:rPr>
              <a:t>Automatisation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spc="-210" dirty="0">
                <a:latin typeface="Arial"/>
                <a:cs typeface="Arial"/>
              </a:rPr>
              <a:t>avec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spc="-215" dirty="0">
                <a:latin typeface="Arial"/>
                <a:cs typeface="Arial"/>
              </a:rPr>
              <a:t>des</a:t>
            </a:r>
            <a:r>
              <a:rPr b="1" spc="-45" dirty="0">
                <a:latin typeface="Arial"/>
                <a:cs typeface="Arial"/>
              </a:rPr>
              <a:t> </a:t>
            </a:r>
            <a:r>
              <a:rPr b="1" spc="-130" dirty="0">
                <a:latin typeface="Arial"/>
                <a:cs typeface="Arial"/>
              </a:rPr>
              <a:t>Script</a:t>
            </a:r>
            <a:r>
              <a:rPr b="1" spc="-95" dirty="0">
                <a:latin typeface="Arial"/>
                <a:cs typeface="Arial"/>
              </a:rPr>
              <a:t> </a:t>
            </a:r>
            <a:r>
              <a:rPr b="1" spc="-120" dirty="0">
                <a:latin typeface="Arial"/>
                <a:cs typeface="Arial"/>
              </a:rPr>
              <a:t>Bash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" y="2524125"/>
            <a:ext cx="5648325" cy="32194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78650" y="2512821"/>
            <a:ext cx="4648200" cy="3110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050" marR="17780" indent="-514984">
              <a:lnSpc>
                <a:spcPct val="110700"/>
              </a:lnSpc>
              <a:spcBef>
                <a:spcPts val="95"/>
              </a:spcBef>
              <a:buSzPct val="86538"/>
              <a:buAutoNum type="arabicPeriod"/>
              <a:tabLst>
                <a:tab pos="527050" algn="l"/>
              </a:tabLst>
            </a:pPr>
            <a:r>
              <a:rPr sz="2600" b="1" spc="-110" dirty="0">
                <a:latin typeface="Arial"/>
                <a:cs typeface="Arial"/>
              </a:rPr>
              <a:t>Déclaration</a:t>
            </a:r>
            <a:r>
              <a:rPr sz="2600" b="1" spc="-20" dirty="0">
                <a:latin typeface="Arial"/>
                <a:cs typeface="Arial"/>
              </a:rPr>
              <a:t> </a:t>
            </a:r>
            <a:r>
              <a:rPr sz="2600" b="1" spc="-175" dirty="0">
                <a:latin typeface="Arial"/>
                <a:cs typeface="Arial"/>
              </a:rPr>
              <a:t>des</a:t>
            </a:r>
            <a:r>
              <a:rPr sz="2600" b="1" dirty="0">
                <a:latin typeface="Arial"/>
                <a:cs typeface="Arial"/>
              </a:rPr>
              <a:t> </a:t>
            </a:r>
            <a:r>
              <a:rPr sz="2600" b="1" spc="-145" dirty="0">
                <a:latin typeface="Arial"/>
                <a:cs typeface="Arial"/>
              </a:rPr>
              <a:t>machines</a:t>
            </a:r>
            <a:r>
              <a:rPr sz="2600" b="1" dirty="0">
                <a:latin typeface="Arial"/>
                <a:cs typeface="Arial"/>
              </a:rPr>
              <a:t> </a:t>
            </a:r>
            <a:r>
              <a:rPr sz="2600" b="1" spc="-25" dirty="0">
                <a:latin typeface="Arial"/>
                <a:cs typeface="Arial"/>
              </a:rPr>
              <a:t>et IP</a:t>
            </a:r>
            <a:endParaRPr sz="2600">
              <a:latin typeface="Arial"/>
              <a:cs typeface="Arial"/>
            </a:endParaRPr>
          </a:p>
          <a:p>
            <a:pPr marL="505459" lvl="1" indent="-227965">
              <a:lnSpc>
                <a:spcPct val="100000"/>
              </a:lnSpc>
              <a:spcBef>
                <a:spcPts val="835"/>
              </a:spcBef>
              <a:buSzPct val="87500"/>
              <a:buFont typeface="Courier New"/>
              <a:buChar char="o"/>
              <a:tabLst>
                <a:tab pos="505459" algn="l"/>
              </a:tabLst>
            </a:pPr>
            <a:r>
              <a:rPr sz="2400" dirty="0">
                <a:latin typeface="Arial MT"/>
                <a:cs typeface="Arial MT"/>
              </a:rPr>
              <a:t>Définition</a:t>
            </a:r>
            <a:r>
              <a:rPr sz="2400" spc="-150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des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5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machines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avec</a:t>
            </a:r>
            <a:endParaRPr sz="2400">
              <a:latin typeface="Arial MT"/>
              <a:cs typeface="Arial MT"/>
            </a:endParaRPr>
          </a:p>
          <a:p>
            <a:pPr marL="506095">
              <a:lnSpc>
                <a:spcPct val="100000"/>
              </a:lnSpc>
              <a:spcBef>
                <a:spcPts val="275"/>
              </a:spcBef>
            </a:pPr>
            <a:r>
              <a:rPr sz="2400" dirty="0">
                <a:latin typeface="Arial MT"/>
                <a:cs typeface="Arial MT"/>
              </a:rPr>
              <a:t>leurs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adresses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IP.</a:t>
            </a:r>
            <a:endParaRPr sz="2400">
              <a:latin typeface="Arial MT"/>
              <a:cs typeface="Arial MT"/>
            </a:endParaRPr>
          </a:p>
          <a:p>
            <a:pPr marL="505459" lvl="1" indent="-227965">
              <a:lnSpc>
                <a:spcPct val="100000"/>
              </a:lnSpc>
              <a:spcBef>
                <a:spcPts val="800"/>
              </a:spcBef>
              <a:buSzPct val="87500"/>
              <a:buFont typeface="Courier New"/>
              <a:buChar char="o"/>
              <a:tabLst>
                <a:tab pos="505459" algn="l"/>
              </a:tabLst>
            </a:pPr>
            <a:r>
              <a:rPr sz="2400" spc="-25" dirty="0">
                <a:latin typeface="Arial MT"/>
                <a:cs typeface="Arial MT"/>
              </a:rPr>
              <a:t>Boîte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40" dirty="0">
                <a:latin typeface="Arial MT"/>
                <a:cs typeface="Arial MT"/>
              </a:rPr>
              <a:t>Ubuntu</a:t>
            </a:r>
            <a:r>
              <a:rPr sz="2400" spc="-12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utilisée</a:t>
            </a:r>
            <a:endParaRPr sz="2400">
              <a:latin typeface="Arial MT"/>
              <a:cs typeface="Arial MT"/>
            </a:endParaRPr>
          </a:p>
          <a:p>
            <a:pPr marL="506095" marR="5080" lvl="1" indent="-228600">
              <a:lnSpc>
                <a:spcPct val="109500"/>
              </a:lnSpc>
              <a:spcBef>
                <a:spcPts val="525"/>
              </a:spcBef>
              <a:buSzPct val="87500"/>
              <a:buFont typeface="Courier New"/>
              <a:buChar char="o"/>
              <a:tabLst>
                <a:tab pos="506095" algn="l"/>
              </a:tabLst>
            </a:pPr>
            <a:r>
              <a:rPr sz="2400" spc="-55" dirty="0">
                <a:latin typeface="Arial MT"/>
                <a:cs typeface="Arial MT"/>
              </a:rPr>
              <a:t>Hash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105" dirty="0">
                <a:latin typeface="Arial MT"/>
                <a:cs typeface="Arial MT"/>
              </a:rPr>
              <a:t>Ruby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qui liste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rôles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et </a:t>
            </a:r>
            <a:r>
              <a:rPr sz="2400" dirty="0">
                <a:latin typeface="Arial MT"/>
                <a:cs typeface="Arial MT"/>
              </a:rPr>
              <a:t>les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IPs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associées.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6275" y="6276975"/>
            <a:ext cx="10847705" cy="0"/>
          </a:xfrm>
          <a:custGeom>
            <a:avLst/>
            <a:gdLst/>
            <a:ahLst/>
            <a:cxnLst/>
            <a:rect l="l" t="t" r="r" b="b"/>
            <a:pathLst>
              <a:path w="10847705">
                <a:moveTo>
                  <a:pt x="0" y="0"/>
                </a:moveTo>
                <a:lnTo>
                  <a:pt x="10847451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1</a:t>
            </a:r>
            <a:r>
              <a:rPr lang="fr-FR" spc="-5" dirty="0"/>
              <a:t>8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455" y="948372"/>
            <a:ext cx="8147684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1" spc="-190" dirty="0">
                <a:latin typeface="Arial"/>
                <a:cs typeface="Arial"/>
              </a:rPr>
              <a:t>Automatisation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spc="-210" dirty="0">
                <a:latin typeface="Arial"/>
                <a:cs typeface="Arial"/>
              </a:rPr>
              <a:t>avec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spc="-215" dirty="0">
                <a:latin typeface="Arial"/>
                <a:cs typeface="Arial"/>
              </a:rPr>
              <a:t>des</a:t>
            </a:r>
            <a:r>
              <a:rPr b="1" spc="-45" dirty="0">
                <a:latin typeface="Arial"/>
                <a:cs typeface="Arial"/>
              </a:rPr>
              <a:t> </a:t>
            </a:r>
            <a:r>
              <a:rPr b="1" spc="-130" dirty="0">
                <a:latin typeface="Arial"/>
                <a:cs typeface="Arial"/>
              </a:rPr>
              <a:t>Script</a:t>
            </a:r>
            <a:r>
              <a:rPr b="1" spc="-95" dirty="0">
                <a:latin typeface="Arial"/>
                <a:cs typeface="Arial"/>
              </a:rPr>
              <a:t> </a:t>
            </a:r>
            <a:r>
              <a:rPr b="1" spc="-120" dirty="0">
                <a:latin typeface="Arial"/>
                <a:cs typeface="Arial"/>
              </a:rPr>
              <a:t>Bash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275" y="1809750"/>
            <a:ext cx="7448550" cy="40957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59393" y="1814512"/>
            <a:ext cx="3286760" cy="32537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5904">
              <a:lnSpc>
                <a:spcPct val="119000"/>
              </a:lnSpc>
              <a:spcBef>
                <a:spcPts val="90"/>
              </a:spcBef>
              <a:buAutoNum type="arabicPeriod" startAt="2"/>
              <a:tabLst>
                <a:tab pos="268605" algn="l"/>
              </a:tabLst>
            </a:pPr>
            <a:r>
              <a:rPr sz="2000" b="1" spc="-70" dirty="0">
                <a:latin typeface="Arial"/>
                <a:cs typeface="Arial"/>
              </a:rPr>
              <a:t>Interfaces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80" dirty="0">
                <a:latin typeface="Arial"/>
                <a:cs typeface="Arial"/>
              </a:rPr>
              <a:t>réseau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et </a:t>
            </a:r>
            <a:r>
              <a:rPr sz="2000" b="1" spc="-110" dirty="0">
                <a:latin typeface="Arial"/>
                <a:cs typeface="Arial"/>
              </a:rPr>
              <a:t>provisionnement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-110" dirty="0">
                <a:latin typeface="Arial"/>
                <a:cs typeface="Arial"/>
              </a:rPr>
              <a:t>conditionnel</a:t>
            </a:r>
            <a:endParaRPr sz="2000">
              <a:latin typeface="Arial"/>
              <a:cs typeface="Arial"/>
            </a:endParaRPr>
          </a:p>
          <a:p>
            <a:pPr marL="506730" marR="59055" lvl="1" indent="-229235">
              <a:lnSpc>
                <a:spcPct val="121700"/>
              </a:lnSpc>
              <a:spcBef>
                <a:spcPts val="484"/>
              </a:spcBef>
              <a:buSzPct val="86111"/>
              <a:buChar char="•"/>
              <a:tabLst>
                <a:tab pos="506730" algn="l"/>
              </a:tabLst>
            </a:pPr>
            <a:r>
              <a:rPr sz="1800" spc="-85" dirty="0">
                <a:latin typeface="Arial MT"/>
                <a:cs typeface="Arial MT"/>
              </a:rPr>
              <a:t>Chaque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machine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reçoit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son </a:t>
            </a:r>
            <a:r>
              <a:rPr sz="1800" dirty="0">
                <a:latin typeface="Arial MT"/>
                <a:cs typeface="Arial MT"/>
              </a:rPr>
              <a:t>interface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85" dirty="0">
                <a:latin typeface="Arial MT"/>
                <a:cs typeface="Arial MT"/>
              </a:rPr>
              <a:t>SDN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ses </a:t>
            </a:r>
            <a:r>
              <a:rPr sz="1800" dirty="0">
                <a:latin typeface="Arial MT"/>
                <a:cs typeface="Arial MT"/>
              </a:rPr>
              <a:t>interfaces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spécifiques.</a:t>
            </a:r>
            <a:endParaRPr sz="1800">
              <a:latin typeface="Arial MT"/>
              <a:cs typeface="Arial MT"/>
            </a:endParaRPr>
          </a:p>
          <a:p>
            <a:pPr marL="506730" lvl="1" indent="-229235">
              <a:lnSpc>
                <a:spcPct val="100000"/>
              </a:lnSpc>
              <a:spcBef>
                <a:spcPts val="919"/>
              </a:spcBef>
              <a:buSzPct val="86111"/>
              <a:buChar char="•"/>
              <a:tabLst>
                <a:tab pos="506730" algn="l"/>
              </a:tabLst>
            </a:pPr>
            <a:r>
              <a:rPr sz="1800" spc="-10" dirty="0">
                <a:latin typeface="Arial MT"/>
                <a:cs typeface="Arial MT"/>
              </a:rPr>
              <a:t>Automatisation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40" dirty="0">
                <a:latin typeface="Arial MT"/>
                <a:cs typeface="Arial MT"/>
              </a:rPr>
              <a:t>des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scripts</a:t>
            </a:r>
            <a:endParaRPr sz="1800">
              <a:latin typeface="Arial MT"/>
              <a:cs typeface="Arial MT"/>
            </a:endParaRPr>
          </a:p>
          <a:p>
            <a:pPr marL="506730">
              <a:lnSpc>
                <a:spcPct val="100000"/>
              </a:lnSpc>
              <a:spcBef>
                <a:spcPts val="395"/>
              </a:spcBef>
            </a:pPr>
            <a:r>
              <a:rPr sz="1800" dirty="0">
                <a:latin typeface="Arial MT"/>
                <a:cs typeface="Arial MT"/>
              </a:rPr>
              <a:t>d’installation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selon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rôle,</a:t>
            </a:r>
            <a:endParaRPr sz="1800">
              <a:latin typeface="Arial MT"/>
              <a:cs typeface="Arial MT"/>
            </a:endParaRPr>
          </a:p>
          <a:p>
            <a:pPr marL="506730" marR="398145" lvl="1" indent="-229235">
              <a:lnSpc>
                <a:spcPct val="118300"/>
              </a:lnSpc>
              <a:spcBef>
                <a:spcPts val="600"/>
              </a:spcBef>
              <a:buSzPct val="86111"/>
              <a:buChar char="•"/>
              <a:tabLst>
                <a:tab pos="506730" algn="l"/>
              </a:tabLst>
            </a:pPr>
            <a:r>
              <a:rPr sz="1800" spc="-25" dirty="0">
                <a:latin typeface="Arial MT"/>
                <a:cs typeface="Arial MT"/>
              </a:rPr>
              <a:t>Déploiement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totalement autonome.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6275" y="6276975"/>
            <a:ext cx="10847705" cy="0"/>
          </a:xfrm>
          <a:custGeom>
            <a:avLst/>
            <a:gdLst/>
            <a:ahLst/>
            <a:cxnLst/>
            <a:rect l="l" t="t" r="r" b="b"/>
            <a:pathLst>
              <a:path w="10847705">
                <a:moveTo>
                  <a:pt x="0" y="0"/>
                </a:moveTo>
                <a:lnTo>
                  <a:pt x="10847451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1</a:t>
            </a:r>
            <a:r>
              <a:rPr lang="fr-FR" spc="-5" dirty="0"/>
              <a:t>9</a:t>
            </a:r>
            <a:r>
              <a:rPr dirty="0"/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455" y="948372"/>
            <a:ext cx="8147684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1" spc="-190" dirty="0">
                <a:latin typeface="Arial"/>
                <a:cs typeface="Arial"/>
              </a:rPr>
              <a:t>Automatisation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spc="-210" dirty="0">
                <a:latin typeface="Arial"/>
                <a:cs typeface="Arial"/>
              </a:rPr>
              <a:t>avec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spc="-215" dirty="0">
                <a:latin typeface="Arial"/>
                <a:cs typeface="Arial"/>
              </a:rPr>
              <a:t>des</a:t>
            </a:r>
            <a:r>
              <a:rPr b="1" spc="-45" dirty="0">
                <a:latin typeface="Arial"/>
                <a:cs typeface="Arial"/>
              </a:rPr>
              <a:t> </a:t>
            </a:r>
            <a:r>
              <a:rPr b="1" spc="-130" dirty="0">
                <a:latin typeface="Arial"/>
                <a:cs typeface="Arial"/>
              </a:rPr>
              <a:t>Script</a:t>
            </a:r>
            <a:r>
              <a:rPr b="1" spc="-95" dirty="0">
                <a:latin typeface="Arial"/>
                <a:cs typeface="Arial"/>
              </a:rPr>
              <a:t> </a:t>
            </a:r>
            <a:r>
              <a:rPr b="1" spc="-120" dirty="0">
                <a:latin typeface="Arial"/>
                <a:cs typeface="Arial"/>
              </a:rPr>
              <a:t>Bash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2590800"/>
            <a:ext cx="6219825" cy="28479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174483" y="2011335"/>
            <a:ext cx="4532630" cy="231457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271145" indent="-258445">
              <a:lnSpc>
                <a:spcPct val="100000"/>
              </a:lnSpc>
              <a:spcBef>
                <a:spcPts val="1190"/>
              </a:spcBef>
              <a:buAutoNum type="arabicPeriod" startAt="3"/>
              <a:tabLst>
                <a:tab pos="271145" algn="l"/>
              </a:tabLst>
            </a:pPr>
            <a:r>
              <a:rPr sz="2000" b="1" spc="-70" dirty="0">
                <a:latin typeface="Arial"/>
                <a:cs typeface="Arial"/>
              </a:rPr>
              <a:t>Paramètres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spc="-60" dirty="0">
                <a:latin typeface="Arial"/>
                <a:cs typeface="Arial"/>
              </a:rPr>
              <a:t>matériels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et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timeout</a:t>
            </a:r>
            <a:endParaRPr sz="2000">
              <a:latin typeface="Arial"/>
              <a:cs typeface="Arial"/>
            </a:endParaRPr>
          </a:p>
          <a:p>
            <a:pPr marL="506095" marR="5080" lvl="1" indent="-229235">
              <a:lnSpc>
                <a:spcPct val="121600"/>
              </a:lnSpc>
              <a:spcBef>
                <a:spcPts val="490"/>
              </a:spcBef>
              <a:buSzPct val="86111"/>
              <a:buChar char="•"/>
              <a:tabLst>
                <a:tab pos="506095" algn="l"/>
              </a:tabLst>
            </a:pPr>
            <a:r>
              <a:rPr sz="1800" spc="-20" dirty="0">
                <a:latin typeface="Arial MT"/>
                <a:cs typeface="Arial MT"/>
              </a:rPr>
              <a:t>Configuration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des </a:t>
            </a:r>
            <a:r>
              <a:rPr sz="1800" dirty="0">
                <a:latin typeface="Arial MT"/>
                <a:cs typeface="Arial MT"/>
              </a:rPr>
              <a:t>ressources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allouées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à </a:t>
            </a:r>
            <a:r>
              <a:rPr sz="1800" spc="-45" dirty="0">
                <a:latin typeface="Arial MT"/>
                <a:cs typeface="Arial MT"/>
              </a:rPr>
              <a:t>chaque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VM</a:t>
            </a:r>
            <a:endParaRPr sz="1800">
              <a:latin typeface="Arial MT"/>
              <a:cs typeface="Arial MT"/>
            </a:endParaRPr>
          </a:p>
          <a:p>
            <a:pPr marL="506095" lvl="1" indent="-228600">
              <a:lnSpc>
                <a:spcPct val="100000"/>
              </a:lnSpc>
              <a:spcBef>
                <a:spcPts val="919"/>
              </a:spcBef>
              <a:buSzPct val="86111"/>
              <a:buChar char="•"/>
              <a:tabLst>
                <a:tab pos="506095" algn="l"/>
              </a:tabLst>
            </a:pPr>
            <a:r>
              <a:rPr sz="1800" spc="295" dirty="0">
                <a:latin typeface="Arial MT"/>
                <a:cs typeface="Arial MT"/>
              </a:rPr>
              <a:t>-</a:t>
            </a:r>
            <a:r>
              <a:rPr sz="1800" spc="220" dirty="0">
                <a:latin typeface="Arial MT"/>
                <a:cs typeface="Arial MT"/>
              </a:rPr>
              <a:t>-</a:t>
            </a:r>
            <a:r>
              <a:rPr sz="1800" spc="-285" dirty="0">
                <a:latin typeface="Arial MT"/>
                <a:cs typeface="Arial MT"/>
              </a:rPr>
              <a:t>&gt;</a:t>
            </a:r>
            <a:r>
              <a:rPr sz="1800" dirty="0">
                <a:latin typeface="Arial MT"/>
                <a:cs typeface="Arial MT"/>
              </a:rPr>
              <a:t> 2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spc="-140" dirty="0">
                <a:latin typeface="Arial MT"/>
                <a:cs typeface="Arial MT"/>
              </a:rPr>
              <a:t>Go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60" dirty="0">
                <a:latin typeface="Arial MT"/>
                <a:cs typeface="Arial MT"/>
              </a:rPr>
              <a:t>de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60" dirty="0">
                <a:latin typeface="Arial MT"/>
                <a:cs typeface="Arial MT"/>
              </a:rPr>
              <a:t>RAM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et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CPU,</a:t>
            </a:r>
            <a:endParaRPr sz="1800">
              <a:latin typeface="Arial MT"/>
              <a:cs typeface="Arial MT"/>
            </a:endParaRPr>
          </a:p>
          <a:p>
            <a:pPr marL="506095" marR="147320" indent="-229235">
              <a:lnSpc>
                <a:spcPct val="121700"/>
              </a:lnSpc>
              <a:spcBef>
                <a:spcPts val="450"/>
              </a:spcBef>
              <a:tabLst>
                <a:tab pos="506095" algn="l"/>
              </a:tabLst>
            </a:pPr>
            <a:r>
              <a:rPr sz="1550" spc="-50" dirty="0">
                <a:latin typeface="Arial MT"/>
                <a:cs typeface="Arial MT"/>
              </a:rPr>
              <a:t>•</a:t>
            </a:r>
            <a:r>
              <a:rPr sz="1550" dirty="0">
                <a:latin typeface="Arial MT"/>
                <a:cs typeface="Arial MT"/>
              </a:rPr>
              <a:t>	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timeout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de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démarrage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plus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long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pour </a:t>
            </a:r>
            <a:r>
              <a:rPr sz="1800" dirty="0">
                <a:latin typeface="Arial MT"/>
                <a:cs typeface="Arial MT"/>
              </a:rPr>
              <a:t>éviter les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erreurs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pendant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boot.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6275" y="6276975"/>
            <a:ext cx="10847705" cy="0"/>
          </a:xfrm>
          <a:custGeom>
            <a:avLst/>
            <a:gdLst/>
            <a:ahLst/>
            <a:cxnLst/>
            <a:rect l="l" t="t" r="r" b="b"/>
            <a:pathLst>
              <a:path w="10847705">
                <a:moveTo>
                  <a:pt x="0" y="0"/>
                </a:moveTo>
                <a:lnTo>
                  <a:pt x="10847451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lang="fr-FR" dirty="0"/>
              <a:t>20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947" y="1397380"/>
            <a:ext cx="2674620" cy="20453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15"/>
              </a:spcBef>
            </a:pPr>
            <a:r>
              <a:rPr sz="4400" b="1" spc="-300" dirty="0">
                <a:latin typeface="Arial"/>
                <a:cs typeface="Arial"/>
              </a:rPr>
              <a:t>Routage </a:t>
            </a:r>
            <a:r>
              <a:rPr sz="4400" b="1" spc="-310" dirty="0">
                <a:latin typeface="Arial"/>
                <a:cs typeface="Arial"/>
              </a:rPr>
              <a:t>dynamique </a:t>
            </a:r>
            <a:r>
              <a:rPr sz="4400" b="1" spc="-254" dirty="0">
                <a:latin typeface="Arial"/>
                <a:cs typeface="Arial"/>
              </a:rPr>
              <a:t>avec</a:t>
            </a:r>
            <a:r>
              <a:rPr sz="4400" b="1" spc="-50" dirty="0">
                <a:latin typeface="Arial"/>
                <a:cs typeface="Arial"/>
              </a:rPr>
              <a:t> </a:t>
            </a:r>
            <a:r>
              <a:rPr sz="4400" b="1" spc="-340" dirty="0">
                <a:latin typeface="Arial"/>
                <a:cs typeface="Arial"/>
              </a:rPr>
              <a:t>OSPF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4375" y="1028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705133" y="857188"/>
            <a:ext cx="7887334" cy="5839460"/>
            <a:chOff x="3705133" y="857188"/>
            <a:chExt cx="7887334" cy="5839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5133" y="857188"/>
              <a:ext cx="7886881" cy="58389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6674" y="1028700"/>
              <a:ext cx="7362825" cy="531495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238230" y="6490392"/>
            <a:ext cx="2159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lang="fr-FR" sz="900" b="1" dirty="0">
                <a:latin typeface="Arial"/>
                <a:cs typeface="Arial"/>
              </a:rPr>
              <a:t>21</a:t>
            </a:r>
            <a:endParaRPr sz="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980" y="1406207"/>
            <a:ext cx="463105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b="1" spc="-285" dirty="0">
                <a:latin typeface="Arial"/>
                <a:cs typeface="Arial"/>
              </a:rPr>
              <a:t>Tests</a:t>
            </a:r>
            <a:r>
              <a:rPr sz="3950" b="1" spc="-15" dirty="0">
                <a:latin typeface="Arial"/>
                <a:cs typeface="Arial"/>
              </a:rPr>
              <a:t> </a:t>
            </a:r>
            <a:r>
              <a:rPr sz="3950" b="1" spc="-225" dirty="0">
                <a:latin typeface="Arial"/>
                <a:cs typeface="Arial"/>
              </a:rPr>
              <a:t>de</a:t>
            </a:r>
            <a:r>
              <a:rPr sz="3950" b="1" spc="-25" dirty="0">
                <a:latin typeface="Arial"/>
                <a:cs typeface="Arial"/>
              </a:rPr>
              <a:t> </a:t>
            </a:r>
            <a:r>
              <a:rPr sz="3950" b="1" spc="-170" dirty="0">
                <a:latin typeface="Arial"/>
                <a:cs typeface="Arial"/>
              </a:rPr>
              <a:t>connectivité</a:t>
            </a:r>
            <a:endParaRPr sz="3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4375" y="1028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2750" y="371475"/>
            <a:ext cx="4752975" cy="3009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0" y="3829049"/>
            <a:ext cx="4743450" cy="30289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75" y="2867025"/>
            <a:ext cx="5181600" cy="299085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76365" y="21526"/>
            <a:ext cx="50107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Segoe UI Emoji"/>
                <a:cs typeface="Segoe UI Emoji"/>
              </a:rPr>
              <a:t>Test</a:t>
            </a:r>
            <a:r>
              <a:rPr sz="1800" spc="-20" dirty="0">
                <a:latin typeface="Segoe UI Emoji"/>
                <a:cs typeface="Segoe UI Emoji"/>
              </a:rPr>
              <a:t> </a:t>
            </a:r>
            <a:r>
              <a:rPr sz="1800" spc="-25" dirty="0">
                <a:latin typeface="Segoe UI Emoji"/>
                <a:cs typeface="Segoe UI Emoji"/>
              </a:rPr>
              <a:t>Ping/traceroute</a:t>
            </a:r>
            <a:r>
              <a:rPr sz="1800" spc="-45" dirty="0">
                <a:latin typeface="Segoe UI Emoji"/>
                <a:cs typeface="Segoe UI Emoji"/>
              </a:rPr>
              <a:t> </a:t>
            </a:r>
            <a:r>
              <a:rPr sz="1800" spc="-10" dirty="0">
                <a:latin typeface="Segoe UI Emoji"/>
                <a:cs typeface="Segoe UI Emoji"/>
              </a:rPr>
              <a:t>client</a:t>
            </a:r>
            <a:r>
              <a:rPr sz="1800" spc="-85" dirty="0">
                <a:latin typeface="Segoe UI Emoji"/>
                <a:cs typeface="Segoe UI Emoji"/>
              </a:rPr>
              <a:t> </a:t>
            </a:r>
            <a:r>
              <a:rPr sz="1800" dirty="0">
                <a:latin typeface="Segoe UI Emoji"/>
                <a:cs typeface="Segoe UI Emoji"/>
              </a:rPr>
              <a:t>1</a:t>
            </a:r>
            <a:r>
              <a:rPr sz="1800" spc="-65" dirty="0">
                <a:latin typeface="Segoe UI Emoji"/>
                <a:cs typeface="Segoe UI Emoji"/>
              </a:rPr>
              <a:t> </a:t>
            </a:r>
            <a:r>
              <a:rPr sz="1800" dirty="0">
                <a:latin typeface="Segoe UI Emoji"/>
                <a:cs typeface="Segoe UI Emoji"/>
              </a:rPr>
              <a:t>vers</a:t>
            </a:r>
            <a:r>
              <a:rPr sz="1800" spc="-25" dirty="0">
                <a:latin typeface="Segoe UI Emoji"/>
                <a:cs typeface="Segoe UI Emoji"/>
              </a:rPr>
              <a:t> </a:t>
            </a:r>
            <a:r>
              <a:rPr sz="1800" spc="-10" dirty="0">
                <a:latin typeface="Segoe UI Emoji"/>
                <a:cs typeface="Segoe UI Emoji"/>
              </a:rPr>
              <a:t>client</a:t>
            </a:r>
            <a:r>
              <a:rPr sz="1800" spc="-85" dirty="0">
                <a:latin typeface="Segoe UI Emoji"/>
                <a:cs typeface="Segoe UI Emoji"/>
              </a:rPr>
              <a:t> </a:t>
            </a:r>
            <a:r>
              <a:rPr sz="1800" dirty="0">
                <a:latin typeface="Segoe UI Emoji"/>
                <a:cs typeface="Segoe UI Emoji"/>
              </a:rPr>
              <a:t>2</a:t>
            </a:r>
            <a:r>
              <a:rPr sz="1800" spc="-65" dirty="0">
                <a:latin typeface="Segoe UI Emoji"/>
                <a:cs typeface="Segoe UI Emoji"/>
              </a:rPr>
              <a:t> </a:t>
            </a:r>
            <a:r>
              <a:rPr sz="1800" dirty="0">
                <a:latin typeface="Segoe UI Emoji"/>
                <a:cs typeface="Segoe UI Emoji"/>
              </a:rPr>
              <a:t>+</a:t>
            </a:r>
            <a:r>
              <a:rPr sz="1800" spc="-40" dirty="0">
                <a:latin typeface="Segoe UI Emoji"/>
                <a:cs typeface="Segoe UI Emoji"/>
              </a:rPr>
              <a:t> </a:t>
            </a:r>
            <a:r>
              <a:rPr sz="1800" spc="-10" dirty="0">
                <a:latin typeface="Segoe UI Emoji"/>
                <a:cs typeface="Segoe UI Emoji"/>
              </a:rPr>
              <a:t>iproute</a:t>
            </a:r>
            <a:endParaRPr sz="1800">
              <a:latin typeface="Segoe UI Emoji"/>
              <a:cs typeface="Segoe UI Emoj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</a:t>
            </a:r>
            <a:r>
              <a:rPr spc="-5" dirty="0"/>
              <a:t> </a:t>
            </a:r>
            <a:r>
              <a:rPr spc="-50" dirty="0"/>
              <a:t>1</a:t>
            </a:r>
            <a:r>
              <a:rPr dirty="0"/>
              <a:t> 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48501" y="3486086"/>
            <a:ext cx="48869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Segoe UI Emoji"/>
                <a:cs typeface="Segoe UI Emoji"/>
              </a:rPr>
              <a:t>Test</a:t>
            </a:r>
            <a:r>
              <a:rPr sz="1800" spc="-30" dirty="0">
                <a:latin typeface="Segoe UI Emoji"/>
                <a:cs typeface="Segoe UI Emoji"/>
              </a:rPr>
              <a:t> </a:t>
            </a:r>
            <a:r>
              <a:rPr sz="1800" spc="-25" dirty="0">
                <a:latin typeface="Segoe UI Emoji"/>
                <a:cs typeface="Segoe UI Emoji"/>
              </a:rPr>
              <a:t>Ping/traceroute</a:t>
            </a:r>
            <a:r>
              <a:rPr sz="1800" spc="-55" dirty="0">
                <a:latin typeface="Segoe UI Emoji"/>
                <a:cs typeface="Segoe UI Emoji"/>
              </a:rPr>
              <a:t> </a:t>
            </a:r>
            <a:r>
              <a:rPr sz="1800" spc="-10" dirty="0">
                <a:latin typeface="Segoe UI Emoji"/>
                <a:cs typeface="Segoe UI Emoji"/>
              </a:rPr>
              <a:t>client2</a:t>
            </a:r>
            <a:r>
              <a:rPr sz="1800" spc="-85" dirty="0">
                <a:latin typeface="Segoe UI Emoji"/>
                <a:cs typeface="Segoe UI Emoji"/>
              </a:rPr>
              <a:t> </a:t>
            </a:r>
            <a:r>
              <a:rPr sz="1800" dirty="0">
                <a:latin typeface="Segoe UI Emoji"/>
                <a:cs typeface="Segoe UI Emoji"/>
              </a:rPr>
              <a:t>vers</a:t>
            </a:r>
            <a:r>
              <a:rPr sz="1800" spc="-95" dirty="0">
                <a:latin typeface="Segoe UI Emoji"/>
                <a:cs typeface="Segoe UI Emoji"/>
              </a:rPr>
              <a:t> </a:t>
            </a:r>
            <a:r>
              <a:rPr sz="1800" spc="-10" dirty="0">
                <a:latin typeface="Segoe UI Emoji"/>
                <a:cs typeface="Segoe UI Emoji"/>
              </a:rPr>
              <a:t>client1</a:t>
            </a:r>
            <a:r>
              <a:rPr sz="1800" spc="-80" dirty="0">
                <a:latin typeface="Segoe UI Emoji"/>
                <a:cs typeface="Segoe UI Emoji"/>
              </a:rPr>
              <a:t> </a:t>
            </a:r>
            <a:r>
              <a:rPr sz="1800" dirty="0">
                <a:latin typeface="Segoe UI Emoji"/>
                <a:cs typeface="Segoe UI Emoji"/>
              </a:rPr>
              <a:t>+</a:t>
            </a:r>
            <a:r>
              <a:rPr sz="1800" spc="-50" dirty="0">
                <a:latin typeface="Segoe UI Emoji"/>
                <a:cs typeface="Segoe UI Emoji"/>
              </a:rPr>
              <a:t> </a:t>
            </a:r>
            <a:r>
              <a:rPr sz="1800" spc="-10" dirty="0">
                <a:latin typeface="Segoe UI Emoji"/>
                <a:cs typeface="Segoe UI Emoji"/>
              </a:rPr>
              <a:t>iproute</a:t>
            </a:r>
            <a:endParaRPr sz="1800">
              <a:latin typeface="Segoe UI Emoji"/>
              <a:cs typeface="Segoe UI Emoj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5644" y="2496248"/>
            <a:ext cx="40017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Segoe UI Emoji"/>
                <a:cs typeface="Segoe UI Emoji"/>
              </a:rPr>
              <a:t>Test</a:t>
            </a:r>
            <a:r>
              <a:rPr sz="1800" spc="-20" dirty="0">
                <a:latin typeface="Segoe UI Emoji"/>
                <a:cs typeface="Segoe UI Emoji"/>
              </a:rPr>
              <a:t> </a:t>
            </a:r>
            <a:r>
              <a:rPr sz="1800" spc="-10" dirty="0">
                <a:latin typeface="Segoe UI Emoji"/>
                <a:cs typeface="Segoe UI Emoji"/>
              </a:rPr>
              <a:t>ping</a:t>
            </a:r>
            <a:r>
              <a:rPr sz="1800" spc="-85" dirty="0">
                <a:latin typeface="Segoe UI Emoji"/>
                <a:cs typeface="Segoe UI Emoji"/>
              </a:rPr>
              <a:t> </a:t>
            </a:r>
            <a:r>
              <a:rPr sz="1800" spc="-25" dirty="0">
                <a:latin typeface="Segoe UI Emoji"/>
                <a:cs typeface="Segoe UI Emoji"/>
              </a:rPr>
              <a:t>router1</a:t>
            </a:r>
            <a:r>
              <a:rPr sz="1800" spc="-65" dirty="0">
                <a:latin typeface="Segoe UI Emoji"/>
                <a:cs typeface="Segoe UI Emoji"/>
              </a:rPr>
              <a:t> </a:t>
            </a:r>
            <a:r>
              <a:rPr sz="1800" dirty="0">
                <a:latin typeface="Segoe UI Emoji"/>
                <a:cs typeface="Segoe UI Emoji"/>
              </a:rPr>
              <a:t>vers</a:t>
            </a:r>
            <a:r>
              <a:rPr sz="1800" spc="-20" dirty="0">
                <a:latin typeface="Segoe UI Emoji"/>
                <a:cs typeface="Segoe UI Emoji"/>
              </a:rPr>
              <a:t> </a:t>
            </a:r>
            <a:r>
              <a:rPr sz="1800" spc="-25" dirty="0">
                <a:latin typeface="Segoe UI Emoji"/>
                <a:cs typeface="Segoe UI Emoji"/>
              </a:rPr>
              <a:t>router2</a:t>
            </a:r>
            <a:r>
              <a:rPr sz="1800" spc="-70" dirty="0">
                <a:latin typeface="Segoe UI Emoji"/>
                <a:cs typeface="Segoe UI Emoji"/>
              </a:rPr>
              <a:t> </a:t>
            </a:r>
            <a:r>
              <a:rPr sz="1800" dirty="0">
                <a:latin typeface="Segoe UI Emoji"/>
                <a:cs typeface="Segoe UI Emoji"/>
              </a:rPr>
              <a:t>+</a:t>
            </a:r>
            <a:r>
              <a:rPr sz="1800" spc="-30" dirty="0">
                <a:latin typeface="Segoe UI Emoji"/>
                <a:cs typeface="Segoe UI Emoji"/>
              </a:rPr>
              <a:t> </a:t>
            </a:r>
            <a:r>
              <a:rPr sz="1800" dirty="0">
                <a:latin typeface="Segoe UI Emoji"/>
                <a:cs typeface="Segoe UI Emoji"/>
              </a:rPr>
              <a:t>ip</a:t>
            </a:r>
            <a:r>
              <a:rPr sz="1800" spc="-85" dirty="0">
                <a:latin typeface="Segoe UI Emoji"/>
                <a:cs typeface="Segoe UI Emoji"/>
              </a:rPr>
              <a:t> </a:t>
            </a:r>
            <a:r>
              <a:rPr sz="1800" spc="-10" dirty="0">
                <a:latin typeface="Segoe UI Emoji"/>
                <a:cs typeface="Segoe UI Emoji"/>
              </a:rPr>
              <a:t>route</a:t>
            </a:r>
            <a:endParaRPr sz="1800">
              <a:latin typeface="Segoe UI Emoji"/>
              <a:cs typeface="Segoe UI Emoj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375" y="1028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9455" y="1406207"/>
            <a:ext cx="231457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b="1" spc="-135" dirty="0">
                <a:latin typeface="Arial"/>
                <a:cs typeface="Arial"/>
              </a:rPr>
              <a:t>Sommaire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ts val="994"/>
              </a:lnSpc>
            </a:pPr>
            <a:fld id="{81D60167-4931-47E6-BA6A-407CBD079E47}" type="slidenum">
              <a:rPr lang="fr-FR" spc="-50" dirty="0"/>
              <a:t>2</a:t>
            </a:fld>
            <a:endParaRPr lang="fr-FR" spc="-5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9C4ABBD-31E1-4317-A388-01BAE1EDF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588879"/>
            <a:ext cx="7699026" cy="59698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455" y="1327530"/>
            <a:ext cx="3116580" cy="25342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20"/>
              </a:spcBef>
            </a:pPr>
            <a:r>
              <a:rPr sz="4100" b="1" spc="-315" dirty="0">
                <a:latin typeface="Arial"/>
                <a:cs typeface="Arial"/>
              </a:rPr>
              <a:t>Sudo</a:t>
            </a:r>
            <a:r>
              <a:rPr sz="4100" b="1" spc="-90" dirty="0">
                <a:latin typeface="Arial"/>
                <a:cs typeface="Arial"/>
              </a:rPr>
              <a:t> </a:t>
            </a:r>
            <a:r>
              <a:rPr sz="4100" b="1" spc="-265" dirty="0">
                <a:latin typeface="Arial"/>
                <a:cs typeface="Arial"/>
              </a:rPr>
              <a:t>vtysh</a:t>
            </a:r>
            <a:r>
              <a:rPr sz="4100" b="1" spc="-65" dirty="0">
                <a:latin typeface="Arial"/>
                <a:cs typeface="Arial"/>
              </a:rPr>
              <a:t> </a:t>
            </a:r>
            <a:r>
              <a:rPr sz="4100" b="1" spc="-50" dirty="0">
                <a:latin typeface="Arial"/>
                <a:cs typeface="Arial"/>
              </a:rPr>
              <a:t>+ </a:t>
            </a:r>
            <a:r>
              <a:rPr sz="4100" b="1" spc="-250" dirty="0">
                <a:latin typeface="Arial"/>
                <a:cs typeface="Arial"/>
              </a:rPr>
              <a:t>show</a:t>
            </a:r>
            <a:r>
              <a:rPr sz="4100" b="1" spc="-100" dirty="0">
                <a:latin typeface="Arial"/>
                <a:cs typeface="Arial"/>
              </a:rPr>
              <a:t> </a:t>
            </a:r>
            <a:r>
              <a:rPr sz="4100" b="1" spc="-215" dirty="0">
                <a:latin typeface="Arial"/>
                <a:cs typeface="Arial"/>
              </a:rPr>
              <a:t>running </a:t>
            </a:r>
            <a:r>
              <a:rPr sz="4100" b="1" spc="-254" dirty="0">
                <a:latin typeface="Arial"/>
                <a:cs typeface="Arial"/>
              </a:rPr>
              <a:t>config</a:t>
            </a:r>
            <a:r>
              <a:rPr sz="4100" b="1" spc="-50" dirty="0">
                <a:latin typeface="Arial"/>
                <a:cs typeface="Arial"/>
              </a:rPr>
              <a:t> </a:t>
            </a:r>
            <a:r>
              <a:rPr sz="4100" b="1" spc="-300" dirty="0">
                <a:latin typeface="Arial"/>
                <a:cs typeface="Arial"/>
              </a:rPr>
              <a:t>sous </a:t>
            </a:r>
            <a:r>
              <a:rPr sz="4100" b="1" spc="-114" dirty="0">
                <a:latin typeface="Arial"/>
                <a:cs typeface="Arial"/>
              </a:rPr>
              <a:t>router</a:t>
            </a:r>
            <a:r>
              <a:rPr sz="4100" b="1" spc="-145" dirty="0">
                <a:latin typeface="Arial"/>
                <a:cs typeface="Arial"/>
              </a:rPr>
              <a:t> </a:t>
            </a:r>
            <a:r>
              <a:rPr sz="4100" b="1" spc="-50" dirty="0">
                <a:latin typeface="Arial"/>
                <a:cs typeface="Arial"/>
              </a:rPr>
              <a:t>1</a:t>
            </a:r>
            <a:endParaRPr sz="4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4375" y="4457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314926" y="85671"/>
            <a:ext cx="4782185" cy="6772909"/>
            <a:chOff x="6314926" y="85671"/>
            <a:chExt cx="4782185" cy="677290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4926" y="85671"/>
              <a:ext cx="4781847" cy="67723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6525" y="257174"/>
              <a:ext cx="4257675" cy="63436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</a:t>
            </a:r>
            <a:r>
              <a:rPr lang="fr-FR" spc="-5" dirty="0"/>
              <a:t>3</a:t>
            </a:r>
            <a:r>
              <a:rPr dirty="0"/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0252" y="1392872"/>
            <a:ext cx="5457190" cy="131191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4810"/>
              </a:lnSpc>
              <a:spcBef>
                <a:spcPts val="685"/>
              </a:spcBef>
            </a:pPr>
            <a:r>
              <a:rPr sz="4400" b="1" spc="-270" dirty="0">
                <a:latin typeface="Arial"/>
                <a:cs typeface="Arial"/>
              </a:rPr>
              <a:t>Show</a:t>
            </a:r>
            <a:r>
              <a:rPr sz="4400" b="1" spc="-75" dirty="0">
                <a:latin typeface="Arial"/>
                <a:cs typeface="Arial"/>
              </a:rPr>
              <a:t> </a:t>
            </a:r>
            <a:r>
              <a:rPr sz="4400" b="1" spc="-220" dirty="0">
                <a:latin typeface="Arial"/>
                <a:cs typeface="Arial"/>
              </a:rPr>
              <a:t>ip</a:t>
            </a:r>
            <a:r>
              <a:rPr sz="4400" b="1" spc="-65" dirty="0">
                <a:latin typeface="Arial"/>
                <a:cs typeface="Arial"/>
              </a:rPr>
              <a:t> </a:t>
            </a:r>
            <a:r>
              <a:rPr sz="4400" b="1" spc="-305" dirty="0">
                <a:latin typeface="Arial"/>
                <a:cs typeface="Arial"/>
              </a:rPr>
              <a:t>ospf</a:t>
            </a:r>
            <a:r>
              <a:rPr sz="4400" b="1" spc="-40" dirty="0">
                <a:latin typeface="Arial"/>
                <a:cs typeface="Arial"/>
              </a:rPr>
              <a:t> </a:t>
            </a:r>
            <a:r>
              <a:rPr sz="4400" b="1" spc="-270" dirty="0">
                <a:latin typeface="Arial"/>
                <a:cs typeface="Arial"/>
              </a:rPr>
              <a:t>neighbor </a:t>
            </a:r>
            <a:r>
              <a:rPr sz="4400" b="1" spc="-10" dirty="0">
                <a:latin typeface="Arial"/>
                <a:cs typeface="Arial"/>
              </a:rPr>
              <a:t>router1</a:t>
            </a:r>
            <a:endParaRPr sz="4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6669" y="2838257"/>
            <a:ext cx="11840210" cy="3239135"/>
            <a:chOff x="266669" y="2838257"/>
            <a:chExt cx="11840210" cy="32391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669" y="2838257"/>
              <a:ext cx="11839635" cy="32389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150" y="3009900"/>
              <a:ext cx="11315700" cy="2714625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76275" y="6276975"/>
            <a:ext cx="10847705" cy="0"/>
          </a:xfrm>
          <a:custGeom>
            <a:avLst/>
            <a:gdLst/>
            <a:ahLst/>
            <a:cxnLst/>
            <a:rect l="l" t="t" r="r" b="b"/>
            <a:pathLst>
              <a:path w="10847705">
                <a:moveTo>
                  <a:pt x="0" y="0"/>
                </a:moveTo>
                <a:lnTo>
                  <a:pt x="10847451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</a:t>
            </a:r>
            <a:r>
              <a:rPr lang="fr-FR" spc="-5" dirty="0"/>
              <a:t>4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455" y="1327213"/>
            <a:ext cx="3067685" cy="20459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0"/>
              </a:spcBef>
            </a:pPr>
            <a:r>
              <a:rPr sz="4400" b="1" spc="-270" dirty="0">
                <a:latin typeface="Arial"/>
                <a:cs typeface="Arial"/>
              </a:rPr>
              <a:t>Ping</a:t>
            </a:r>
            <a:r>
              <a:rPr sz="4400" b="1" spc="-10" dirty="0">
                <a:latin typeface="Arial"/>
                <a:cs typeface="Arial"/>
              </a:rPr>
              <a:t> </a:t>
            </a:r>
            <a:r>
              <a:rPr sz="4400" b="1" spc="-140" dirty="0">
                <a:latin typeface="Arial"/>
                <a:cs typeface="Arial"/>
              </a:rPr>
              <a:t>router2 </a:t>
            </a:r>
            <a:r>
              <a:rPr sz="4400" b="1" spc="-160" dirty="0">
                <a:latin typeface="Arial"/>
                <a:cs typeface="Arial"/>
              </a:rPr>
              <a:t>vers</a:t>
            </a:r>
            <a:r>
              <a:rPr sz="4400" b="1" spc="-125" dirty="0">
                <a:latin typeface="Arial"/>
                <a:cs typeface="Arial"/>
              </a:rPr>
              <a:t> </a:t>
            </a:r>
            <a:r>
              <a:rPr sz="4400" b="1" spc="-120" dirty="0">
                <a:latin typeface="Arial"/>
                <a:cs typeface="Arial"/>
              </a:rPr>
              <a:t>router1</a:t>
            </a:r>
            <a:endParaRPr sz="4400">
              <a:latin typeface="Arial"/>
              <a:cs typeface="Arial"/>
            </a:endParaRPr>
          </a:p>
          <a:p>
            <a:pPr marL="12700">
              <a:lnSpc>
                <a:spcPts val="5260"/>
              </a:lnSpc>
            </a:pPr>
            <a:r>
              <a:rPr sz="4400" b="1" spc="-260" dirty="0">
                <a:latin typeface="Arial"/>
                <a:cs typeface="Arial"/>
              </a:rPr>
              <a:t>+</a:t>
            </a:r>
            <a:r>
              <a:rPr sz="4400" b="1" spc="-50" dirty="0">
                <a:latin typeface="Arial"/>
                <a:cs typeface="Arial"/>
              </a:rPr>
              <a:t> </a:t>
            </a:r>
            <a:r>
              <a:rPr sz="4400" b="1" spc="-204" dirty="0">
                <a:latin typeface="Arial"/>
                <a:cs typeface="Arial"/>
              </a:rPr>
              <a:t>ip</a:t>
            </a:r>
            <a:r>
              <a:rPr sz="4400" b="1" spc="-95" dirty="0">
                <a:latin typeface="Arial"/>
                <a:cs typeface="Arial"/>
              </a:rPr>
              <a:t> </a:t>
            </a:r>
            <a:r>
              <a:rPr sz="4400" b="1" spc="-20" dirty="0">
                <a:latin typeface="Arial"/>
                <a:cs typeface="Arial"/>
              </a:rPr>
              <a:t>route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4375" y="4457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276677" y="961954"/>
            <a:ext cx="7611109" cy="5058410"/>
            <a:chOff x="4276677" y="961954"/>
            <a:chExt cx="7611109" cy="50584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6677" y="961954"/>
              <a:ext cx="7610569" cy="50579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8174" y="1133475"/>
              <a:ext cx="7086600" cy="45339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</a:t>
            </a:r>
            <a:r>
              <a:rPr lang="fr-FR" spc="-5" dirty="0"/>
              <a:t>5</a:t>
            </a:r>
            <a:r>
              <a:rPr dirty="0"/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947" y="1349374"/>
            <a:ext cx="3041015" cy="211264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ct val="91500"/>
              </a:lnSpc>
              <a:spcBef>
                <a:spcPts val="500"/>
              </a:spcBef>
            </a:pPr>
            <a:r>
              <a:rPr sz="3650" b="1" spc="-270" dirty="0">
                <a:latin typeface="Arial"/>
                <a:cs typeface="Arial"/>
              </a:rPr>
              <a:t>sudo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-215" dirty="0">
                <a:latin typeface="Arial"/>
                <a:cs typeface="Arial"/>
              </a:rPr>
              <a:t>vtysh</a:t>
            </a:r>
            <a:r>
              <a:rPr sz="3650" b="1" dirty="0">
                <a:latin typeface="Arial"/>
                <a:cs typeface="Arial"/>
              </a:rPr>
              <a:t> </a:t>
            </a:r>
            <a:r>
              <a:rPr sz="3650" b="1" spc="-50" dirty="0">
                <a:latin typeface="Arial"/>
                <a:cs typeface="Arial"/>
              </a:rPr>
              <a:t>+ </a:t>
            </a:r>
            <a:r>
              <a:rPr sz="3650" b="1" spc="-190" dirty="0">
                <a:latin typeface="Arial"/>
                <a:cs typeface="Arial"/>
              </a:rPr>
              <a:t>show</a:t>
            </a:r>
            <a:r>
              <a:rPr sz="3650" b="1" spc="-40" dirty="0">
                <a:latin typeface="Arial"/>
                <a:cs typeface="Arial"/>
              </a:rPr>
              <a:t> </a:t>
            </a:r>
            <a:r>
              <a:rPr sz="3650" b="1" spc="-80" dirty="0">
                <a:latin typeface="Arial"/>
                <a:cs typeface="Arial"/>
              </a:rPr>
              <a:t>running- </a:t>
            </a:r>
            <a:r>
              <a:rPr sz="3650" b="1" spc="-200" dirty="0">
                <a:latin typeface="Arial"/>
                <a:cs typeface="Arial"/>
              </a:rPr>
              <a:t>config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-25" dirty="0">
                <a:latin typeface="Arial"/>
                <a:cs typeface="Arial"/>
              </a:rPr>
              <a:t>sur </a:t>
            </a:r>
            <a:r>
              <a:rPr sz="3650" b="1" spc="-10" dirty="0">
                <a:latin typeface="Arial"/>
                <a:cs typeface="Arial"/>
              </a:rPr>
              <a:t>router2</a:t>
            </a:r>
            <a:endParaRPr sz="36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4375" y="1028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943410" y="752369"/>
            <a:ext cx="5515610" cy="5982335"/>
            <a:chOff x="4943410" y="752369"/>
            <a:chExt cx="5515610" cy="59823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3410" y="752369"/>
              <a:ext cx="5515104" cy="59819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4925" y="923925"/>
              <a:ext cx="4991100" cy="545782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</a:t>
            </a:r>
            <a:r>
              <a:rPr lang="fr-FR" spc="-5" dirty="0"/>
              <a:t>6</a:t>
            </a:r>
            <a:r>
              <a:rPr dirty="0"/>
              <a:t>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0252" y="1392872"/>
            <a:ext cx="6355080" cy="131191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4810"/>
              </a:lnSpc>
              <a:spcBef>
                <a:spcPts val="685"/>
              </a:spcBef>
            </a:pPr>
            <a:r>
              <a:rPr sz="4400" b="1" spc="-275" dirty="0">
                <a:latin typeface="Arial"/>
                <a:cs typeface="Arial"/>
              </a:rPr>
              <a:t>show</a:t>
            </a:r>
            <a:r>
              <a:rPr sz="4400" b="1" spc="-70" dirty="0">
                <a:latin typeface="Arial"/>
                <a:cs typeface="Arial"/>
              </a:rPr>
              <a:t> </a:t>
            </a:r>
            <a:r>
              <a:rPr sz="4400" b="1" spc="-220" dirty="0">
                <a:latin typeface="Arial"/>
                <a:cs typeface="Arial"/>
              </a:rPr>
              <a:t>ip</a:t>
            </a:r>
            <a:r>
              <a:rPr sz="4400" b="1" spc="-45" dirty="0">
                <a:latin typeface="Arial"/>
                <a:cs typeface="Arial"/>
              </a:rPr>
              <a:t> </a:t>
            </a:r>
            <a:r>
              <a:rPr sz="4400" b="1" spc="-305" dirty="0">
                <a:latin typeface="Arial"/>
                <a:cs typeface="Arial"/>
              </a:rPr>
              <a:t>ospf</a:t>
            </a:r>
            <a:r>
              <a:rPr sz="4400" b="1" spc="-40" dirty="0">
                <a:latin typeface="Arial"/>
                <a:cs typeface="Arial"/>
              </a:rPr>
              <a:t> </a:t>
            </a:r>
            <a:r>
              <a:rPr sz="4400" b="1" spc="-260" dirty="0">
                <a:latin typeface="Arial"/>
                <a:cs typeface="Arial"/>
              </a:rPr>
              <a:t>neighbor</a:t>
            </a:r>
            <a:r>
              <a:rPr sz="4400" b="1" spc="-30" dirty="0">
                <a:latin typeface="Arial"/>
                <a:cs typeface="Arial"/>
              </a:rPr>
              <a:t> </a:t>
            </a:r>
            <a:r>
              <a:rPr sz="4400" b="1" spc="-80" dirty="0">
                <a:latin typeface="Arial"/>
                <a:cs typeface="Arial"/>
              </a:rPr>
              <a:t>sur </a:t>
            </a:r>
            <a:r>
              <a:rPr sz="4400" b="1" spc="-120" dirty="0">
                <a:latin typeface="Arial"/>
                <a:cs typeface="Arial"/>
              </a:rPr>
              <a:t>router</a:t>
            </a:r>
            <a:r>
              <a:rPr sz="4400" b="1" spc="-180" dirty="0">
                <a:latin typeface="Arial"/>
                <a:cs typeface="Arial"/>
              </a:rPr>
              <a:t> </a:t>
            </a:r>
            <a:r>
              <a:rPr sz="4400" b="1" spc="-50" dirty="0">
                <a:latin typeface="Arial"/>
                <a:cs typeface="Arial"/>
              </a:rPr>
              <a:t>2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6275" y="6276975"/>
            <a:ext cx="10847705" cy="0"/>
          </a:xfrm>
          <a:custGeom>
            <a:avLst/>
            <a:gdLst/>
            <a:ahLst/>
            <a:cxnLst/>
            <a:rect l="l" t="t" r="r" b="b"/>
            <a:pathLst>
              <a:path w="10847705">
                <a:moveTo>
                  <a:pt x="0" y="0"/>
                </a:moveTo>
                <a:lnTo>
                  <a:pt x="10847451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42869" y="3257203"/>
            <a:ext cx="11687810" cy="2001520"/>
            <a:chOff x="342869" y="3257203"/>
            <a:chExt cx="11687810" cy="20015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869" y="3257203"/>
              <a:ext cx="11687236" cy="20009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349" y="3428999"/>
              <a:ext cx="11163300" cy="147637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</a:t>
            </a:r>
            <a:r>
              <a:rPr lang="fr-FR" spc="-5" dirty="0"/>
              <a:t>7</a:t>
            </a:r>
            <a:r>
              <a:rPr dirty="0"/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0725" y="1219200"/>
            <a:ext cx="5073015" cy="10083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535"/>
              </a:spcBef>
            </a:pPr>
            <a:r>
              <a:rPr sz="3350" dirty="0"/>
              <a:t>Scénario</a:t>
            </a:r>
            <a:r>
              <a:rPr sz="3350" spc="-75" dirty="0"/>
              <a:t> </a:t>
            </a:r>
            <a:r>
              <a:rPr sz="3350" dirty="0"/>
              <a:t>2</a:t>
            </a:r>
            <a:r>
              <a:rPr sz="3350" spc="-70" dirty="0"/>
              <a:t> </a:t>
            </a:r>
            <a:r>
              <a:rPr sz="3350" dirty="0"/>
              <a:t>–</a:t>
            </a:r>
            <a:r>
              <a:rPr sz="3350" spc="-80" dirty="0"/>
              <a:t> </a:t>
            </a:r>
            <a:r>
              <a:rPr sz="3350" spc="-125" dirty="0"/>
              <a:t>VPN</a:t>
            </a:r>
            <a:r>
              <a:rPr sz="3350" spc="-75" dirty="0"/>
              <a:t> </a:t>
            </a:r>
            <a:r>
              <a:rPr sz="3350" spc="-10" dirty="0"/>
              <a:t>sécurisé </a:t>
            </a:r>
            <a:r>
              <a:rPr sz="3350" spc="-25" dirty="0"/>
              <a:t>avec</a:t>
            </a:r>
            <a:r>
              <a:rPr sz="3350" spc="-204" dirty="0"/>
              <a:t> </a:t>
            </a:r>
            <a:r>
              <a:rPr sz="3350" spc="-10" dirty="0"/>
              <a:t>pfSense</a:t>
            </a:r>
            <a:endParaRPr sz="3350" dirty="0"/>
          </a:p>
        </p:txBody>
      </p:sp>
      <p:sp>
        <p:nvSpPr>
          <p:cNvPr id="3" name="object 3"/>
          <p:cNvSpPr/>
          <p:nvPr/>
        </p:nvSpPr>
        <p:spPr>
          <a:xfrm>
            <a:off x="714375" y="1028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0725" y="2443479"/>
            <a:ext cx="5545455" cy="494558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45"/>
              </a:spcBef>
              <a:buSzPct val="85000"/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Déploiement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d'une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infrastructure</a:t>
            </a:r>
            <a:r>
              <a:rPr sz="2000" b="1" spc="-8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réseau</a:t>
            </a:r>
            <a:r>
              <a:rPr sz="2000" b="1" spc="-7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sécurisée</a:t>
            </a:r>
            <a:endParaRPr sz="20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455"/>
              </a:spcBef>
            </a:pPr>
            <a:r>
              <a:rPr sz="2000" dirty="0">
                <a:latin typeface="Calibri"/>
                <a:cs typeface="Calibri"/>
              </a:rPr>
              <a:t>et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hautement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disponible</a:t>
            </a:r>
            <a:r>
              <a:rPr sz="2000" spc="-10" dirty="0">
                <a:latin typeface="Calibri"/>
                <a:cs typeface="Calibri"/>
              </a:rPr>
              <a:t>,</a:t>
            </a:r>
            <a:endParaRPr sz="20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505"/>
              </a:spcBef>
              <a:buSzPct val="85000"/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Simulation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l’interconnexion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deux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sites</a:t>
            </a:r>
            <a:endParaRPr sz="20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455"/>
              </a:spcBef>
            </a:pPr>
            <a:r>
              <a:rPr sz="2000" spc="-10" dirty="0">
                <a:latin typeface="Calibri"/>
                <a:cs typeface="Calibri"/>
              </a:rPr>
              <a:t>distants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via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VPN</a:t>
            </a:r>
            <a:r>
              <a:rPr sz="2000" b="1" spc="25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site-</a:t>
            </a:r>
            <a:r>
              <a:rPr sz="2000" b="1" spc="-10" dirty="0">
                <a:latin typeface="Calibri"/>
                <a:cs typeface="Calibri"/>
              </a:rPr>
              <a:t>à-</a:t>
            </a:r>
            <a:r>
              <a:rPr sz="2000" b="1" spc="-20" dirty="0">
                <a:latin typeface="Calibri"/>
                <a:cs typeface="Calibri"/>
              </a:rPr>
              <a:t>site</a:t>
            </a:r>
            <a:r>
              <a:rPr sz="2000" spc="-20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1505"/>
              </a:spcBef>
              <a:buSzPct val="85000"/>
              <a:buFont typeface="Arial MT"/>
              <a:buChar char="•"/>
              <a:tabLst>
                <a:tab pos="297815" algn="l"/>
              </a:tabLst>
            </a:pPr>
            <a:r>
              <a:rPr sz="2000" dirty="0">
                <a:latin typeface="Calibri"/>
                <a:cs typeface="Calibri"/>
              </a:rPr>
              <a:t>Utilisation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b="1" spc="-10" dirty="0" err="1">
                <a:latin typeface="Calibri"/>
                <a:cs typeface="Calibri"/>
              </a:rPr>
              <a:t>pfSense</a:t>
            </a:r>
            <a:r>
              <a:rPr lang="fr-FR" sz="2000" b="1" spc="-10" dirty="0">
                <a:latin typeface="Calibri"/>
                <a:cs typeface="Calibri"/>
              </a:rPr>
              <a:t> (</a:t>
            </a:r>
            <a:r>
              <a:rPr lang="fr-FR" sz="2000" b="1" spc="-10" dirty="0" err="1">
                <a:latin typeface="Calibri"/>
                <a:cs typeface="Calibri"/>
              </a:rPr>
              <a:t>nva</a:t>
            </a:r>
            <a:r>
              <a:rPr lang="fr-FR" sz="2000" b="1" spc="-10" dirty="0">
                <a:latin typeface="Calibri"/>
                <a:cs typeface="Calibri"/>
              </a:rPr>
              <a:t>)</a:t>
            </a:r>
            <a:endParaRPr sz="2000" dirty="0">
              <a:latin typeface="Calibri"/>
              <a:cs typeface="Calibri"/>
            </a:endParaRPr>
          </a:p>
          <a:p>
            <a:pPr marL="505459" lvl="1" indent="-227965">
              <a:lnSpc>
                <a:spcPct val="100000"/>
              </a:lnSpc>
              <a:spcBef>
                <a:spcPts val="955"/>
              </a:spcBef>
              <a:buSzPct val="86111"/>
              <a:buFont typeface="Courier New"/>
              <a:buChar char="o"/>
              <a:tabLst>
                <a:tab pos="505459" algn="l"/>
              </a:tabLst>
            </a:pPr>
            <a:r>
              <a:rPr sz="1800" spc="-10" dirty="0">
                <a:latin typeface="Calibri"/>
                <a:cs typeface="Calibri"/>
              </a:rPr>
              <a:t>pare-</a:t>
            </a:r>
            <a:r>
              <a:rPr sz="1800" spc="-25" dirty="0">
                <a:latin typeface="Calibri"/>
                <a:cs typeface="Calibri"/>
              </a:rPr>
              <a:t>feu</a:t>
            </a:r>
            <a:endParaRPr sz="1800" dirty="0">
              <a:latin typeface="Calibri"/>
              <a:cs typeface="Calibri"/>
            </a:endParaRPr>
          </a:p>
          <a:p>
            <a:pPr marL="505459" lvl="1" indent="-227965">
              <a:lnSpc>
                <a:spcPct val="100000"/>
              </a:lnSpc>
              <a:spcBef>
                <a:spcPts val="915"/>
              </a:spcBef>
              <a:buSzPct val="86111"/>
              <a:buFont typeface="Courier New"/>
              <a:buChar char="o"/>
              <a:tabLst>
                <a:tab pos="505459" algn="l"/>
              </a:tabLst>
            </a:pPr>
            <a:r>
              <a:rPr sz="1800" dirty="0">
                <a:latin typeface="Calibri"/>
                <a:cs typeface="Calibri"/>
              </a:rPr>
              <a:t>routeur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dynamique</a:t>
            </a:r>
            <a:endParaRPr sz="1800" dirty="0">
              <a:latin typeface="Calibri"/>
              <a:cs typeface="Calibri"/>
            </a:endParaRPr>
          </a:p>
          <a:p>
            <a:pPr marL="505459" lvl="1" indent="-227965">
              <a:lnSpc>
                <a:spcPct val="100000"/>
              </a:lnSpc>
              <a:spcBef>
                <a:spcPts val="994"/>
              </a:spcBef>
              <a:buSzPct val="86111"/>
              <a:buFont typeface="Courier New"/>
              <a:buChar char="o"/>
              <a:tabLst>
                <a:tab pos="505459" algn="l"/>
              </a:tabLst>
            </a:pPr>
            <a:r>
              <a:rPr sz="1800" spc="-10" dirty="0">
                <a:latin typeface="Calibri"/>
                <a:cs typeface="Calibri"/>
              </a:rPr>
              <a:t>gestionnaire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tunnels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VPN</a:t>
            </a:r>
            <a:endParaRPr lang="fr-FR" spc="-25" dirty="0">
              <a:latin typeface="Calibri"/>
              <a:cs typeface="Calibri"/>
            </a:endParaRPr>
          </a:p>
          <a:p>
            <a:pPr marL="277494" lvl="1">
              <a:spcBef>
                <a:spcPts val="994"/>
              </a:spcBef>
              <a:buSzPct val="86111"/>
              <a:tabLst>
                <a:tab pos="505459" algn="l"/>
              </a:tabLst>
            </a:pPr>
            <a:r>
              <a:rPr lang="fr-FR" sz="1800" dirty="0">
                <a:latin typeface="Calibri"/>
                <a:cs typeface="Calibri"/>
              </a:rPr>
              <a:t>Supervision </a:t>
            </a:r>
            <a:endParaRPr lang="fr-FR" sz="1800" spc="-25" dirty="0">
              <a:latin typeface="Calibri"/>
              <a:cs typeface="Calibri"/>
            </a:endParaRPr>
          </a:p>
          <a:p>
            <a:pPr marL="505459" lvl="1" indent="-227965">
              <a:lnSpc>
                <a:spcPct val="100000"/>
              </a:lnSpc>
              <a:spcBef>
                <a:spcPts val="994"/>
              </a:spcBef>
              <a:buSzPct val="86111"/>
              <a:buFont typeface="Courier New"/>
              <a:buChar char="o"/>
              <a:tabLst>
                <a:tab pos="505459" algn="l"/>
              </a:tabLst>
            </a:pPr>
            <a:r>
              <a:rPr lang="fr-FR" sz="1800" spc="-25" dirty="0">
                <a:latin typeface="Calibri"/>
                <a:cs typeface="Calibri"/>
              </a:rPr>
              <a:t>Prometheus, graphana</a:t>
            </a:r>
          </a:p>
          <a:p>
            <a:pPr marL="277494" lvl="1">
              <a:lnSpc>
                <a:spcPct val="100000"/>
              </a:lnSpc>
              <a:spcBef>
                <a:spcPts val="994"/>
              </a:spcBef>
              <a:buSzPct val="86111"/>
              <a:tabLst>
                <a:tab pos="505459" algn="l"/>
              </a:tabLst>
            </a:pPr>
            <a:endParaRPr lang="fr-FR" sz="1800" dirty="0">
              <a:latin typeface="Calibri"/>
              <a:cs typeface="Calibri"/>
            </a:endParaRPr>
          </a:p>
          <a:p>
            <a:pPr marL="277494" lvl="1">
              <a:lnSpc>
                <a:spcPct val="100000"/>
              </a:lnSpc>
              <a:spcBef>
                <a:spcPts val="994"/>
              </a:spcBef>
              <a:buSzPct val="86111"/>
              <a:tabLst>
                <a:tab pos="505459" algn="l"/>
              </a:tabLst>
            </a:pPr>
            <a:endParaRPr sz="18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43775" y="-1"/>
            <a:ext cx="4848225" cy="68579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</a:t>
            </a:r>
            <a:r>
              <a:rPr lang="fr-FR" spc="-5" dirty="0"/>
              <a:t>8</a:t>
            </a:r>
            <a:r>
              <a:rPr dirty="0"/>
              <a:t>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5D5C50D-30FF-4B28-945A-E406400F4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25" y="5943600"/>
            <a:ext cx="124239" cy="1587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1183" y="2650489"/>
            <a:ext cx="2581275" cy="97218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35"/>
              </a:spcBef>
            </a:pPr>
            <a:r>
              <a:rPr sz="3050" b="1" spc="-125" dirty="0">
                <a:latin typeface="Arial"/>
                <a:cs typeface="Arial"/>
              </a:rPr>
              <a:t>Schéma</a:t>
            </a:r>
            <a:r>
              <a:rPr sz="3050" b="1" spc="-75" dirty="0">
                <a:latin typeface="Arial"/>
                <a:cs typeface="Arial"/>
              </a:rPr>
              <a:t> </a:t>
            </a:r>
            <a:r>
              <a:rPr sz="3050" b="1" spc="-25" dirty="0">
                <a:latin typeface="Arial"/>
                <a:cs typeface="Arial"/>
              </a:rPr>
              <a:t>de </a:t>
            </a:r>
            <a:r>
              <a:rPr sz="3050" b="1" spc="-90" dirty="0">
                <a:latin typeface="Arial"/>
                <a:cs typeface="Arial"/>
              </a:rPr>
              <a:t>l'infrastructure</a:t>
            </a:r>
            <a:endParaRPr sz="30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3637" y="969818"/>
            <a:ext cx="5632011" cy="472569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715375" y="4000500"/>
            <a:ext cx="548640" cy="0"/>
          </a:xfrm>
          <a:custGeom>
            <a:avLst/>
            <a:gdLst/>
            <a:ahLst/>
            <a:cxnLst/>
            <a:rect l="l" t="t" r="r" b="b"/>
            <a:pathLst>
              <a:path w="548640">
                <a:moveTo>
                  <a:pt x="0" y="0"/>
                </a:moveTo>
                <a:lnTo>
                  <a:pt x="548640" y="0"/>
                </a:lnTo>
              </a:path>
            </a:pathLst>
          </a:custGeom>
          <a:ln w="5715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2</a:t>
            </a:r>
            <a:r>
              <a:rPr lang="fr-FR" spc="-5" dirty="0"/>
              <a:t>9</a:t>
            </a:r>
            <a:r>
              <a:rPr dirty="0"/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455" y="1406207"/>
            <a:ext cx="337883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1" spc="-130" dirty="0">
                <a:latin typeface="Arial"/>
                <a:cs typeface="Arial"/>
              </a:rPr>
              <a:t>Mise</a:t>
            </a:r>
            <a:r>
              <a:rPr b="1" spc="-135" dirty="0">
                <a:latin typeface="Arial"/>
                <a:cs typeface="Arial"/>
              </a:rPr>
              <a:t> </a:t>
            </a:r>
            <a:r>
              <a:rPr b="1" spc="-170" dirty="0">
                <a:latin typeface="Arial"/>
                <a:cs typeface="Arial"/>
              </a:rPr>
              <a:t>en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spc="-80" dirty="0">
                <a:latin typeface="Arial"/>
                <a:cs typeface="Arial"/>
              </a:rPr>
              <a:t>Œuvre</a:t>
            </a:r>
          </a:p>
        </p:txBody>
      </p:sp>
      <p:sp>
        <p:nvSpPr>
          <p:cNvPr id="3" name="object 3"/>
          <p:cNvSpPr/>
          <p:nvPr/>
        </p:nvSpPr>
        <p:spPr>
          <a:xfrm>
            <a:off x="714375" y="1028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52379" y="2181084"/>
            <a:ext cx="7954009" cy="4267835"/>
            <a:chOff x="352379" y="2181084"/>
            <a:chExt cx="7954009" cy="42678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379" y="2181084"/>
              <a:ext cx="7953465" cy="42675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874" y="2352675"/>
              <a:ext cx="7429500" cy="374332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190230" y="2331656"/>
            <a:ext cx="3225165" cy="34080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41300" marR="171450" indent="-229235">
              <a:lnSpc>
                <a:spcPct val="93000"/>
              </a:lnSpc>
              <a:spcBef>
                <a:spcPts val="280"/>
              </a:spcBef>
              <a:buSzPct val="89189"/>
              <a:buFont typeface="Arial MT"/>
              <a:buChar char="•"/>
              <a:tabLst>
                <a:tab pos="241300" algn="l"/>
              </a:tabLst>
            </a:pPr>
            <a:r>
              <a:rPr sz="1850" b="1" dirty="0">
                <a:latin typeface="Calibri"/>
                <a:cs typeface="Calibri"/>
              </a:rPr>
              <a:t>VM</a:t>
            </a:r>
            <a:r>
              <a:rPr sz="1850" b="1" spc="85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pfSense</a:t>
            </a:r>
            <a:r>
              <a:rPr sz="1850" b="1" spc="1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qui</a:t>
            </a:r>
            <a:r>
              <a:rPr sz="1850" spc="4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joue</a:t>
            </a:r>
            <a:r>
              <a:rPr sz="1850" spc="5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le</a:t>
            </a:r>
            <a:r>
              <a:rPr sz="1850" spc="65" dirty="0">
                <a:latin typeface="Calibri"/>
                <a:cs typeface="Calibri"/>
              </a:rPr>
              <a:t> </a:t>
            </a:r>
            <a:r>
              <a:rPr sz="1850" spc="-20" dirty="0">
                <a:latin typeface="Calibri"/>
                <a:cs typeface="Calibri"/>
              </a:rPr>
              <a:t>rôle </a:t>
            </a:r>
            <a:r>
              <a:rPr sz="1850" dirty="0">
                <a:latin typeface="Calibri"/>
                <a:cs typeface="Calibri"/>
              </a:rPr>
              <a:t>d’appliance</a:t>
            </a:r>
            <a:r>
              <a:rPr sz="1850" spc="7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réseau</a:t>
            </a:r>
            <a:r>
              <a:rPr sz="1850" spc="20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complète </a:t>
            </a:r>
            <a:r>
              <a:rPr sz="1850" dirty="0">
                <a:latin typeface="Calibri"/>
                <a:cs typeface="Calibri"/>
              </a:rPr>
              <a:t>(NVA)</a:t>
            </a:r>
            <a:r>
              <a:rPr sz="1850" spc="-35" dirty="0">
                <a:latin typeface="Calibri"/>
                <a:cs typeface="Calibri"/>
              </a:rPr>
              <a:t> </a:t>
            </a:r>
            <a:r>
              <a:rPr sz="1850" spc="-50" dirty="0">
                <a:latin typeface="Calibri"/>
                <a:cs typeface="Calibri"/>
              </a:rPr>
              <a:t>:</a:t>
            </a:r>
            <a:endParaRPr sz="1850">
              <a:latin typeface="Calibri"/>
              <a:cs typeface="Calibri"/>
            </a:endParaRPr>
          </a:p>
          <a:p>
            <a:pPr marL="506095" lvl="1" indent="-228600">
              <a:lnSpc>
                <a:spcPct val="100000"/>
              </a:lnSpc>
              <a:spcBef>
                <a:spcPts val="335"/>
              </a:spcBef>
              <a:buSzPct val="88235"/>
              <a:buFont typeface="Arial MT"/>
              <a:buChar char="•"/>
              <a:tabLst>
                <a:tab pos="506095" algn="l"/>
              </a:tabLst>
            </a:pPr>
            <a:r>
              <a:rPr sz="1700" spc="-10" dirty="0">
                <a:latin typeface="Calibri"/>
                <a:cs typeface="Calibri"/>
              </a:rPr>
              <a:t>Routage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dynamique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via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b="1" spc="-20" dirty="0">
                <a:latin typeface="Calibri"/>
                <a:cs typeface="Calibri"/>
              </a:rPr>
              <a:t>OSPF</a:t>
            </a:r>
            <a:endParaRPr sz="1700">
              <a:latin typeface="Calibri"/>
              <a:cs typeface="Calibri"/>
            </a:endParaRPr>
          </a:p>
          <a:p>
            <a:pPr marL="506095" lvl="1" indent="-228600">
              <a:lnSpc>
                <a:spcPts val="1960"/>
              </a:lnSpc>
              <a:spcBef>
                <a:spcPts val="215"/>
              </a:spcBef>
              <a:buSzPct val="88235"/>
              <a:buFont typeface="Arial MT"/>
              <a:buChar char="•"/>
              <a:tabLst>
                <a:tab pos="506095" algn="l"/>
              </a:tabLst>
            </a:pPr>
            <a:r>
              <a:rPr sz="1700" spc="-10" dirty="0">
                <a:latin typeface="Calibri"/>
                <a:cs typeface="Calibri"/>
              </a:rPr>
              <a:t>Tunnel </a:t>
            </a:r>
            <a:r>
              <a:rPr sz="1700" b="1" dirty="0">
                <a:latin typeface="Calibri"/>
                <a:cs typeface="Calibri"/>
              </a:rPr>
              <a:t>VPN</a:t>
            </a:r>
            <a:r>
              <a:rPr sz="1700" b="1" spc="10" dirty="0">
                <a:latin typeface="Calibri"/>
                <a:cs typeface="Calibri"/>
              </a:rPr>
              <a:t> </a:t>
            </a:r>
            <a:r>
              <a:rPr sz="1700" b="1" spc="-20" dirty="0">
                <a:latin typeface="Calibri"/>
                <a:cs typeface="Calibri"/>
              </a:rPr>
              <a:t>site-</a:t>
            </a:r>
            <a:r>
              <a:rPr sz="1700" b="1" spc="-10" dirty="0">
                <a:latin typeface="Calibri"/>
                <a:cs typeface="Calibri"/>
              </a:rPr>
              <a:t>à-</a:t>
            </a:r>
            <a:r>
              <a:rPr sz="1700" b="1" dirty="0">
                <a:latin typeface="Calibri"/>
                <a:cs typeface="Calibri"/>
              </a:rPr>
              <a:t>site</a:t>
            </a:r>
            <a:r>
              <a:rPr sz="1700" b="1" spc="-40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(avec</a:t>
            </a:r>
            <a:endParaRPr sz="1700">
              <a:latin typeface="Calibri"/>
              <a:cs typeface="Calibri"/>
            </a:endParaRPr>
          </a:p>
          <a:p>
            <a:pPr marL="506095">
              <a:lnSpc>
                <a:spcPts val="1960"/>
              </a:lnSpc>
            </a:pPr>
            <a:r>
              <a:rPr sz="1700" b="1" dirty="0">
                <a:latin typeface="Calibri"/>
                <a:cs typeface="Calibri"/>
              </a:rPr>
              <a:t>Wireguard</a:t>
            </a:r>
            <a:r>
              <a:rPr sz="1700" b="1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ou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b="1" spc="-10" dirty="0">
                <a:latin typeface="Calibri"/>
                <a:cs typeface="Calibri"/>
              </a:rPr>
              <a:t>IPSec</a:t>
            </a:r>
            <a:r>
              <a:rPr sz="1700" spc="-10" dirty="0">
                <a:latin typeface="Calibri"/>
                <a:cs typeface="Calibri"/>
              </a:rPr>
              <a:t>)</a:t>
            </a:r>
            <a:endParaRPr sz="1700">
              <a:latin typeface="Calibri"/>
              <a:cs typeface="Calibri"/>
            </a:endParaRPr>
          </a:p>
          <a:p>
            <a:pPr marL="506095" lvl="1" indent="-228600">
              <a:lnSpc>
                <a:spcPct val="100000"/>
              </a:lnSpc>
              <a:spcBef>
                <a:spcPts val="285"/>
              </a:spcBef>
              <a:buSzPct val="88235"/>
              <a:buFont typeface="Arial MT"/>
              <a:buChar char="•"/>
              <a:tabLst>
                <a:tab pos="506095" algn="l"/>
              </a:tabLst>
            </a:pPr>
            <a:r>
              <a:rPr sz="1700" dirty="0">
                <a:latin typeface="Calibri"/>
                <a:cs typeface="Calibri"/>
              </a:rPr>
              <a:t>Règles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pare-</a:t>
            </a:r>
            <a:r>
              <a:rPr sz="1700" dirty="0">
                <a:latin typeface="Calibri"/>
                <a:cs typeface="Calibri"/>
              </a:rPr>
              <a:t>feu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et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NAT</a:t>
            </a:r>
            <a:endParaRPr sz="17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15"/>
              </a:spcBef>
              <a:buSzPct val="89189"/>
              <a:buFont typeface="Arial MT"/>
              <a:buChar char="•"/>
              <a:tabLst>
                <a:tab pos="241300" algn="l"/>
              </a:tabLst>
            </a:pPr>
            <a:r>
              <a:rPr sz="1850" dirty="0">
                <a:latin typeface="Calibri"/>
                <a:cs typeface="Calibri"/>
              </a:rPr>
              <a:t>Deux</a:t>
            </a:r>
            <a:r>
              <a:rPr sz="1850" spc="4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sites</a:t>
            </a:r>
            <a:r>
              <a:rPr sz="1850" spc="1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simulés</a:t>
            </a:r>
            <a:r>
              <a:rPr sz="1850" spc="75" dirty="0">
                <a:latin typeface="Calibri"/>
                <a:cs typeface="Calibri"/>
              </a:rPr>
              <a:t> </a:t>
            </a:r>
            <a:r>
              <a:rPr sz="1850" spc="-50" dirty="0">
                <a:latin typeface="Calibri"/>
                <a:cs typeface="Calibri"/>
              </a:rPr>
              <a:t>:</a:t>
            </a:r>
            <a:endParaRPr sz="1850">
              <a:latin typeface="Calibri"/>
              <a:cs typeface="Calibri"/>
            </a:endParaRPr>
          </a:p>
          <a:p>
            <a:pPr marL="506095" marR="323850" lvl="1" indent="-229235">
              <a:lnSpc>
                <a:spcPts val="1880"/>
              </a:lnSpc>
              <a:spcBef>
                <a:spcPts val="530"/>
              </a:spcBef>
              <a:buSzPct val="88235"/>
              <a:buFont typeface="Arial MT"/>
              <a:buChar char="•"/>
              <a:tabLst>
                <a:tab pos="506095" algn="l"/>
              </a:tabLst>
            </a:pPr>
            <a:r>
              <a:rPr sz="1700" b="1" dirty="0">
                <a:latin typeface="Calibri"/>
                <a:cs typeface="Calibri"/>
              </a:rPr>
              <a:t>Site</a:t>
            </a:r>
            <a:r>
              <a:rPr sz="1700" b="1" spc="-55" dirty="0">
                <a:latin typeface="Calibri"/>
                <a:cs typeface="Calibri"/>
              </a:rPr>
              <a:t> </a:t>
            </a:r>
            <a:r>
              <a:rPr sz="1700" b="1" dirty="0">
                <a:latin typeface="Calibri"/>
                <a:cs typeface="Calibri"/>
              </a:rPr>
              <a:t>A</a:t>
            </a:r>
            <a:r>
              <a:rPr sz="1700" b="1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: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client</a:t>
            </a:r>
            <a:r>
              <a:rPr sz="1700" spc="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Linux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avec </a:t>
            </a:r>
            <a:r>
              <a:rPr sz="1700" spc="-10" dirty="0">
                <a:latin typeface="Calibri"/>
                <a:cs typeface="Calibri"/>
              </a:rPr>
              <a:t>monitoring</a:t>
            </a:r>
            <a:endParaRPr sz="1700">
              <a:latin typeface="Calibri"/>
              <a:cs typeface="Calibri"/>
            </a:endParaRPr>
          </a:p>
          <a:p>
            <a:pPr marL="506095" marR="5080" lvl="1" indent="-229235">
              <a:lnSpc>
                <a:spcPts val="1880"/>
              </a:lnSpc>
              <a:spcBef>
                <a:spcPts val="370"/>
              </a:spcBef>
              <a:buSzPct val="88235"/>
              <a:buFont typeface="Arial MT"/>
              <a:buChar char="•"/>
              <a:tabLst>
                <a:tab pos="506095" algn="l"/>
              </a:tabLst>
            </a:pPr>
            <a:r>
              <a:rPr sz="1700" b="1" dirty="0">
                <a:latin typeface="Calibri"/>
                <a:cs typeface="Calibri"/>
              </a:rPr>
              <a:t>Site</a:t>
            </a:r>
            <a:r>
              <a:rPr sz="1700" b="1" spc="-60" dirty="0">
                <a:latin typeface="Calibri"/>
                <a:cs typeface="Calibri"/>
              </a:rPr>
              <a:t> </a:t>
            </a:r>
            <a:r>
              <a:rPr sz="1700" b="1" dirty="0">
                <a:latin typeface="Calibri"/>
                <a:cs typeface="Calibri"/>
              </a:rPr>
              <a:t>B </a:t>
            </a:r>
            <a:r>
              <a:rPr sz="1700" dirty="0">
                <a:latin typeface="Calibri"/>
                <a:cs typeface="Calibri"/>
              </a:rPr>
              <a:t>: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un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peer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VPN (autre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VM </a:t>
            </a:r>
            <a:r>
              <a:rPr sz="1700" dirty="0">
                <a:latin typeface="Calibri"/>
                <a:cs typeface="Calibri"/>
              </a:rPr>
              <a:t>Linux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ou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pfSense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secondaire)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lang="fr-FR" dirty="0"/>
              <a:t>30</a:t>
            </a:r>
            <a:r>
              <a:rPr dirty="0"/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455" y="1292605"/>
            <a:ext cx="547306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1" spc="-215" dirty="0">
                <a:latin typeface="Arial"/>
                <a:cs typeface="Arial"/>
              </a:rPr>
              <a:t>Configuration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spc="-20" dirty="0">
                <a:latin typeface="Arial"/>
                <a:cs typeface="Arial"/>
              </a:rPr>
              <a:t>et</a:t>
            </a:r>
            <a:r>
              <a:rPr b="1" spc="-165" dirty="0">
                <a:latin typeface="Arial"/>
                <a:cs typeface="Arial"/>
              </a:rPr>
              <a:t> </a:t>
            </a:r>
            <a:r>
              <a:rPr b="1" spc="-105" dirty="0">
                <a:latin typeface="Arial"/>
                <a:cs typeface="Arial"/>
              </a:rPr>
              <a:t>sécurité</a:t>
            </a:r>
          </a:p>
        </p:txBody>
      </p:sp>
      <p:sp>
        <p:nvSpPr>
          <p:cNvPr id="3" name="object 3"/>
          <p:cNvSpPr/>
          <p:nvPr/>
        </p:nvSpPr>
        <p:spPr>
          <a:xfrm>
            <a:off x="714375" y="230505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46112" y="3017837"/>
            <a:ext cx="2022475" cy="2832100"/>
            <a:chOff x="646112" y="3017837"/>
            <a:chExt cx="2022475" cy="2832100"/>
          </a:xfrm>
        </p:grpSpPr>
        <p:sp>
          <p:nvSpPr>
            <p:cNvPr id="5" name="object 5"/>
            <p:cNvSpPr/>
            <p:nvPr/>
          </p:nvSpPr>
          <p:spPr>
            <a:xfrm>
              <a:off x="652462" y="3024187"/>
              <a:ext cx="2009775" cy="2819400"/>
            </a:xfrm>
            <a:custGeom>
              <a:avLst/>
              <a:gdLst/>
              <a:ahLst/>
              <a:cxnLst/>
              <a:rect l="l" t="t" r="r" b="b"/>
              <a:pathLst>
                <a:path w="2009775" h="2819400">
                  <a:moveTo>
                    <a:pt x="2009775" y="0"/>
                  </a:moveTo>
                  <a:lnTo>
                    <a:pt x="0" y="0"/>
                  </a:lnTo>
                  <a:lnTo>
                    <a:pt x="0" y="2819400"/>
                  </a:lnTo>
                  <a:lnTo>
                    <a:pt x="2009775" y="2819400"/>
                  </a:lnTo>
                  <a:lnTo>
                    <a:pt x="2009775" y="0"/>
                  </a:lnTo>
                  <a:close/>
                </a:path>
              </a:pathLst>
            </a:custGeom>
            <a:solidFill>
              <a:srgbClr val="CCD4F7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2462" y="3024187"/>
              <a:ext cx="2009775" cy="2819400"/>
            </a:xfrm>
            <a:custGeom>
              <a:avLst/>
              <a:gdLst/>
              <a:ahLst/>
              <a:cxnLst/>
              <a:rect l="l" t="t" r="r" b="b"/>
              <a:pathLst>
                <a:path w="2009775" h="2819400">
                  <a:moveTo>
                    <a:pt x="0" y="2819400"/>
                  </a:moveTo>
                  <a:lnTo>
                    <a:pt x="2009775" y="2819400"/>
                  </a:lnTo>
                  <a:lnTo>
                    <a:pt x="2009775" y="0"/>
                  </a:lnTo>
                  <a:lnTo>
                    <a:pt x="0" y="0"/>
                  </a:lnTo>
                  <a:lnTo>
                    <a:pt x="0" y="2819400"/>
                  </a:lnTo>
                  <a:close/>
                </a:path>
              </a:pathLst>
            </a:custGeom>
            <a:ln w="12700">
              <a:solidFill>
                <a:srgbClr val="CCD4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33487" y="3300475"/>
              <a:ext cx="848360" cy="847725"/>
            </a:xfrm>
            <a:custGeom>
              <a:avLst/>
              <a:gdLst/>
              <a:ahLst/>
              <a:cxnLst/>
              <a:rect l="l" t="t" r="r" b="b"/>
              <a:pathLst>
                <a:path w="848360" h="847725">
                  <a:moveTo>
                    <a:pt x="423862" y="0"/>
                  </a:moveTo>
                  <a:lnTo>
                    <a:pt x="374437" y="2851"/>
                  </a:lnTo>
                  <a:lnTo>
                    <a:pt x="326684" y="11192"/>
                  </a:lnTo>
                  <a:lnTo>
                    <a:pt x="280923" y="24706"/>
                  </a:lnTo>
                  <a:lnTo>
                    <a:pt x="237472" y="43074"/>
                  </a:lnTo>
                  <a:lnTo>
                    <a:pt x="196648" y="65979"/>
                  </a:lnTo>
                  <a:lnTo>
                    <a:pt x="158771" y="93102"/>
                  </a:lnTo>
                  <a:lnTo>
                    <a:pt x="124158" y="124126"/>
                  </a:lnTo>
                  <a:lnTo>
                    <a:pt x="93127" y="158732"/>
                  </a:lnTo>
                  <a:lnTo>
                    <a:pt x="65998" y="196603"/>
                  </a:lnTo>
                  <a:lnTo>
                    <a:pt x="43087" y="237421"/>
                  </a:lnTo>
                  <a:lnTo>
                    <a:pt x="24714" y="280867"/>
                  </a:lnTo>
                  <a:lnTo>
                    <a:pt x="11196" y="326624"/>
                  </a:lnTo>
                  <a:lnTo>
                    <a:pt x="2852" y="374374"/>
                  </a:lnTo>
                  <a:lnTo>
                    <a:pt x="0" y="423799"/>
                  </a:lnTo>
                  <a:lnTo>
                    <a:pt x="2852" y="473225"/>
                  </a:lnTo>
                  <a:lnTo>
                    <a:pt x="11196" y="520980"/>
                  </a:lnTo>
                  <a:lnTo>
                    <a:pt x="24714" y="566745"/>
                  </a:lnTo>
                  <a:lnTo>
                    <a:pt x="43087" y="610201"/>
                  </a:lnTo>
                  <a:lnTo>
                    <a:pt x="65998" y="651031"/>
                  </a:lnTo>
                  <a:lnTo>
                    <a:pt x="93127" y="688915"/>
                  </a:lnTo>
                  <a:lnTo>
                    <a:pt x="124158" y="723534"/>
                  </a:lnTo>
                  <a:lnTo>
                    <a:pt x="158771" y="754572"/>
                  </a:lnTo>
                  <a:lnTo>
                    <a:pt x="196648" y="781708"/>
                  </a:lnTo>
                  <a:lnTo>
                    <a:pt x="237472" y="804624"/>
                  </a:lnTo>
                  <a:lnTo>
                    <a:pt x="280923" y="823003"/>
                  </a:lnTo>
                  <a:lnTo>
                    <a:pt x="326684" y="836525"/>
                  </a:lnTo>
                  <a:lnTo>
                    <a:pt x="374437" y="844871"/>
                  </a:lnTo>
                  <a:lnTo>
                    <a:pt x="423862" y="847725"/>
                  </a:lnTo>
                  <a:lnTo>
                    <a:pt x="470042" y="845236"/>
                  </a:lnTo>
                  <a:lnTo>
                    <a:pt x="514784" y="837944"/>
                  </a:lnTo>
                  <a:lnTo>
                    <a:pt x="557830" y="826106"/>
                  </a:lnTo>
                  <a:lnTo>
                    <a:pt x="598920" y="809982"/>
                  </a:lnTo>
                  <a:lnTo>
                    <a:pt x="637796" y="789831"/>
                  </a:lnTo>
                  <a:lnTo>
                    <a:pt x="674198" y="765912"/>
                  </a:lnTo>
                  <a:lnTo>
                    <a:pt x="707868" y="738484"/>
                  </a:lnTo>
                  <a:lnTo>
                    <a:pt x="738547" y="707805"/>
                  </a:lnTo>
                  <a:lnTo>
                    <a:pt x="765976" y="674135"/>
                  </a:lnTo>
                  <a:lnTo>
                    <a:pt x="789895" y="637732"/>
                  </a:lnTo>
                  <a:lnTo>
                    <a:pt x="810046" y="598857"/>
                  </a:lnTo>
                  <a:lnTo>
                    <a:pt x="826170" y="557766"/>
                  </a:lnTo>
                  <a:lnTo>
                    <a:pt x="838007" y="514720"/>
                  </a:lnTo>
                  <a:lnTo>
                    <a:pt x="845300" y="469978"/>
                  </a:lnTo>
                  <a:lnTo>
                    <a:pt x="847788" y="423799"/>
                  </a:lnTo>
                  <a:lnTo>
                    <a:pt x="844935" y="374374"/>
                  </a:lnTo>
                  <a:lnTo>
                    <a:pt x="836588" y="326624"/>
                  </a:lnTo>
                  <a:lnTo>
                    <a:pt x="823066" y="280867"/>
                  </a:lnTo>
                  <a:lnTo>
                    <a:pt x="804688" y="237421"/>
                  </a:lnTo>
                  <a:lnTo>
                    <a:pt x="781771" y="196603"/>
                  </a:lnTo>
                  <a:lnTo>
                    <a:pt x="754635" y="158732"/>
                  </a:lnTo>
                  <a:lnTo>
                    <a:pt x="723598" y="124126"/>
                  </a:lnTo>
                  <a:lnTo>
                    <a:pt x="688978" y="93102"/>
                  </a:lnTo>
                  <a:lnTo>
                    <a:pt x="651094" y="65979"/>
                  </a:lnTo>
                  <a:lnTo>
                    <a:pt x="610265" y="43074"/>
                  </a:lnTo>
                  <a:lnTo>
                    <a:pt x="566808" y="24706"/>
                  </a:lnTo>
                  <a:lnTo>
                    <a:pt x="521043" y="11192"/>
                  </a:lnTo>
                  <a:lnTo>
                    <a:pt x="473288" y="2851"/>
                  </a:lnTo>
                  <a:lnTo>
                    <a:pt x="423862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33487" y="3300475"/>
              <a:ext cx="848360" cy="847725"/>
            </a:xfrm>
            <a:custGeom>
              <a:avLst/>
              <a:gdLst/>
              <a:ahLst/>
              <a:cxnLst/>
              <a:rect l="l" t="t" r="r" b="b"/>
              <a:pathLst>
                <a:path w="848360" h="847725">
                  <a:moveTo>
                    <a:pt x="0" y="423799"/>
                  </a:moveTo>
                  <a:lnTo>
                    <a:pt x="2852" y="374374"/>
                  </a:lnTo>
                  <a:lnTo>
                    <a:pt x="11196" y="326624"/>
                  </a:lnTo>
                  <a:lnTo>
                    <a:pt x="24714" y="280867"/>
                  </a:lnTo>
                  <a:lnTo>
                    <a:pt x="43087" y="237421"/>
                  </a:lnTo>
                  <a:lnTo>
                    <a:pt x="65998" y="196603"/>
                  </a:lnTo>
                  <a:lnTo>
                    <a:pt x="93127" y="158732"/>
                  </a:lnTo>
                  <a:lnTo>
                    <a:pt x="124158" y="124126"/>
                  </a:lnTo>
                  <a:lnTo>
                    <a:pt x="158771" y="93102"/>
                  </a:lnTo>
                  <a:lnTo>
                    <a:pt x="196648" y="65979"/>
                  </a:lnTo>
                  <a:lnTo>
                    <a:pt x="237472" y="43074"/>
                  </a:lnTo>
                  <a:lnTo>
                    <a:pt x="280923" y="24706"/>
                  </a:lnTo>
                  <a:lnTo>
                    <a:pt x="326684" y="11192"/>
                  </a:lnTo>
                  <a:lnTo>
                    <a:pt x="374437" y="2851"/>
                  </a:lnTo>
                  <a:lnTo>
                    <a:pt x="423862" y="0"/>
                  </a:lnTo>
                  <a:lnTo>
                    <a:pt x="473288" y="2851"/>
                  </a:lnTo>
                  <a:lnTo>
                    <a:pt x="521043" y="11192"/>
                  </a:lnTo>
                  <a:lnTo>
                    <a:pt x="566808" y="24706"/>
                  </a:lnTo>
                  <a:lnTo>
                    <a:pt x="610265" y="43074"/>
                  </a:lnTo>
                  <a:lnTo>
                    <a:pt x="651094" y="65979"/>
                  </a:lnTo>
                  <a:lnTo>
                    <a:pt x="688978" y="93102"/>
                  </a:lnTo>
                  <a:lnTo>
                    <a:pt x="723598" y="124126"/>
                  </a:lnTo>
                  <a:lnTo>
                    <a:pt x="754635" y="158732"/>
                  </a:lnTo>
                  <a:lnTo>
                    <a:pt x="781771" y="196603"/>
                  </a:lnTo>
                  <a:lnTo>
                    <a:pt x="804688" y="237421"/>
                  </a:lnTo>
                  <a:lnTo>
                    <a:pt x="823066" y="280867"/>
                  </a:lnTo>
                  <a:lnTo>
                    <a:pt x="836588" y="326624"/>
                  </a:lnTo>
                  <a:lnTo>
                    <a:pt x="844935" y="374374"/>
                  </a:lnTo>
                  <a:lnTo>
                    <a:pt x="847788" y="423799"/>
                  </a:lnTo>
                  <a:lnTo>
                    <a:pt x="845300" y="469978"/>
                  </a:lnTo>
                  <a:lnTo>
                    <a:pt x="838007" y="514720"/>
                  </a:lnTo>
                  <a:lnTo>
                    <a:pt x="826170" y="557766"/>
                  </a:lnTo>
                  <a:lnTo>
                    <a:pt x="810046" y="598857"/>
                  </a:lnTo>
                  <a:lnTo>
                    <a:pt x="789895" y="637732"/>
                  </a:lnTo>
                  <a:lnTo>
                    <a:pt x="765976" y="674135"/>
                  </a:lnTo>
                  <a:lnTo>
                    <a:pt x="738547" y="707805"/>
                  </a:lnTo>
                  <a:lnTo>
                    <a:pt x="707868" y="738484"/>
                  </a:lnTo>
                  <a:lnTo>
                    <a:pt x="674198" y="765912"/>
                  </a:lnTo>
                  <a:lnTo>
                    <a:pt x="637796" y="789831"/>
                  </a:lnTo>
                  <a:lnTo>
                    <a:pt x="598920" y="809982"/>
                  </a:lnTo>
                  <a:lnTo>
                    <a:pt x="557830" y="826106"/>
                  </a:lnTo>
                  <a:lnTo>
                    <a:pt x="514784" y="837944"/>
                  </a:lnTo>
                  <a:lnTo>
                    <a:pt x="470042" y="845236"/>
                  </a:lnTo>
                  <a:lnTo>
                    <a:pt x="423862" y="847725"/>
                  </a:lnTo>
                  <a:lnTo>
                    <a:pt x="374437" y="844871"/>
                  </a:lnTo>
                  <a:lnTo>
                    <a:pt x="326684" y="836525"/>
                  </a:lnTo>
                  <a:lnTo>
                    <a:pt x="280923" y="823003"/>
                  </a:lnTo>
                  <a:lnTo>
                    <a:pt x="237472" y="804624"/>
                  </a:lnTo>
                  <a:lnTo>
                    <a:pt x="196648" y="781708"/>
                  </a:lnTo>
                  <a:lnTo>
                    <a:pt x="158771" y="754572"/>
                  </a:lnTo>
                  <a:lnTo>
                    <a:pt x="124158" y="723534"/>
                  </a:lnTo>
                  <a:lnTo>
                    <a:pt x="93127" y="688915"/>
                  </a:lnTo>
                  <a:lnTo>
                    <a:pt x="65998" y="651031"/>
                  </a:lnTo>
                  <a:lnTo>
                    <a:pt x="43087" y="610201"/>
                  </a:lnTo>
                  <a:lnTo>
                    <a:pt x="24714" y="566745"/>
                  </a:lnTo>
                  <a:lnTo>
                    <a:pt x="11196" y="520980"/>
                  </a:lnTo>
                  <a:lnTo>
                    <a:pt x="2852" y="473225"/>
                  </a:lnTo>
                  <a:lnTo>
                    <a:pt x="0" y="423799"/>
                  </a:lnTo>
                  <a:close/>
                </a:path>
              </a:pathLst>
            </a:custGeom>
            <a:ln w="12700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46112" y="3366706"/>
            <a:ext cx="2022475" cy="16827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4100" spc="-5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4100">
              <a:latin typeface="Arial MT"/>
              <a:cs typeface="Arial MT"/>
            </a:endParaRPr>
          </a:p>
          <a:p>
            <a:pPr marL="155575" marR="652145">
              <a:lnSpc>
                <a:spcPts val="1500"/>
              </a:lnSpc>
              <a:spcBef>
                <a:spcPts val="3290"/>
              </a:spcBef>
            </a:pPr>
            <a:r>
              <a:rPr sz="1400" spc="-25" dirty="0">
                <a:latin typeface="Arial MT"/>
                <a:cs typeface="Arial MT"/>
              </a:rPr>
              <a:t>Déploiement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de </a:t>
            </a:r>
            <a:r>
              <a:rPr sz="1400" spc="-10" dirty="0">
                <a:latin typeface="Arial MT"/>
                <a:cs typeface="Arial MT"/>
              </a:rPr>
              <a:t>toutes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VMs</a:t>
            </a:r>
            <a:endParaRPr sz="1400">
              <a:latin typeface="Arial MT"/>
              <a:cs typeface="Arial MT"/>
            </a:endParaRPr>
          </a:p>
          <a:p>
            <a:pPr marL="211454" indent="-6223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11454" algn="l"/>
              </a:tabLst>
            </a:pPr>
            <a:r>
              <a:rPr sz="1100" b="1" spc="-10" dirty="0">
                <a:latin typeface="Arial"/>
                <a:cs typeface="Arial"/>
              </a:rPr>
              <a:t>Vagrant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46112" y="5837237"/>
            <a:ext cx="2022475" cy="22225"/>
            <a:chOff x="646112" y="5837237"/>
            <a:chExt cx="2022475" cy="22225"/>
          </a:xfrm>
        </p:grpSpPr>
        <p:sp>
          <p:nvSpPr>
            <p:cNvPr id="11" name="object 11"/>
            <p:cNvSpPr/>
            <p:nvPr/>
          </p:nvSpPr>
          <p:spPr>
            <a:xfrm>
              <a:off x="652462" y="5843587"/>
              <a:ext cx="2009775" cy="9525"/>
            </a:xfrm>
            <a:custGeom>
              <a:avLst/>
              <a:gdLst/>
              <a:ahLst/>
              <a:cxnLst/>
              <a:rect l="l" t="t" r="r" b="b"/>
              <a:pathLst>
                <a:path w="2009775" h="9525">
                  <a:moveTo>
                    <a:pt x="200977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2462" y="5843587"/>
              <a:ext cx="2009775" cy="9525"/>
            </a:xfrm>
            <a:custGeom>
              <a:avLst/>
              <a:gdLst/>
              <a:ahLst/>
              <a:cxnLst/>
              <a:rect l="l" t="t" r="r" b="b"/>
              <a:pathLst>
                <a:path w="2009775" h="9525">
                  <a:moveTo>
                    <a:pt x="0" y="9525"/>
                  </a:moveTo>
                  <a:lnTo>
                    <a:pt x="2009775" y="9525"/>
                  </a:lnTo>
                  <a:lnTo>
                    <a:pt x="2009775" y="0"/>
                  </a:ln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12700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855976" y="3017837"/>
            <a:ext cx="2032000" cy="2832100"/>
            <a:chOff x="2855976" y="3017837"/>
            <a:chExt cx="2032000" cy="2832100"/>
          </a:xfrm>
        </p:grpSpPr>
        <p:sp>
          <p:nvSpPr>
            <p:cNvPr id="14" name="object 14"/>
            <p:cNvSpPr/>
            <p:nvPr/>
          </p:nvSpPr>
          <p:spPr>
            <a:xfrm>
              <a:off x="2862326" y="3024187"/>
              <a:ext cx="2019300" cy="2819400"/>
            </a:xfrm>
            <a:custGeom>
              <a:avLst/>
              <a:gdLst/>
              <a:ahLst/>
              <a:cxnLst/>
              <a:rect l="l" t="t" r="r" b="b"/>
              <a:pathLst>
                <a:path w="2019300" h="2819400">
                  <a:moveTo>
                    <a:pt x="2019300" y="0"/>
                  </a:moveTo>
                  <a:lnTo>
                    <a:pt x="0" y="0"/>
                  </a:lnTo>
                  <a:lnTo>
                    <a:pt x="0" y="2819400"/>
                  </a:lnTo>
                  <a:lnTo>
                    <a:pt x="2019300" y="2819400"/>
                  </a:lnTo>
                  <a:lnTo>
                    <a:pt x="2019300" y="0"/>
                  </a:lnTo>
                  <a:close/>
                </a:path>
              </a:pathLst>
            </a:custGeom>
            <a:solidFill>
              <a:srgbClr val="CCD4F7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62326" y="3024187"/>
              <a:ext cx="2019300" cy="2819400"/>
            </a:xfrm>
            <a:custGeom>
              <a:avLst/>
              <a:gdLst/>
              <a:ahLst/>
              <a:cxnLst/>
              <a:rect l="l" t="t" r="r" b="b"/>
              <a:pathLst>
                <a:path w="2019300" h="2819400">
                  <a:moveTo>
                    <a:pt x="0" y="2819400"/>
                  </a:moveTo>
                  <a:lnTo>
                    <a:pt x="2019300" y="2819400"/>
                  </a:lnTo>
                  <a:lnTo>
                    <a:pt x="2019300" y="0"/>
                  </a:lnTo>
                  <a:lnTo>
                    <a:pt x="0" y="0"/>
                  </a:lnTo>
                  <a:lnTo>
                    <a:pt x="0" y="2819400"/>
                  </a:lnTo>
                  <a:close/>
                </a:path>
              </a:pathLst>
            </a:custGeom>
            <a:ln w="12700">
              <a:solidFill>
                <a:srgbClr val="CCD4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52876" y="3300475"/>
              <a:ext cx="847725" cy="847725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423799" y="0"/>
                  </a:moveTo>
                  <a:lnTo>
                    <a:pt x="374374" y="2851"/>
                  </a:lnTo>
                  <a:lnTo>
                    <a:pt x="326624" y="11192"/>
                  </a:lnTo>
                  <a:lnTo>
                    <a:pt x="280867" y="24706"/>
                  </a:lnTo>
                  <a:lnTo>
                    <a:pt x="237421" y="43074"/>
                  </a:lnTo>
                  <a:lnTo>
                    <a:pt x="196603" y="65979"/>
                  </a:lnTo>
                  <a:lnTo>
                    <a:pt x="158732" y="93102"/>
                  </a:lnTo>
                  <a:lnTo>
                    <a:pt x="124126" y="124126"/>
                  </a:lnTo>
                  <a:lnTo>
                    <a:pt x="93102" y="158732"/>
                  </a:lnTo>
                  <a:lnTo>
                    <a:pt x="65979" y="196603"/>
                  </a:lnTo>
                  <a:lnTo>
                    <a:pt x="43074" y="237421"/>
                  </a:lnTo>
                  <a:lnTo>
                    <a:pt x="24706" y="280867"/>
                  </a:lnTo>
                  <a:lnTo>
                    <a:pt x="11192" y="326624"/>
                  </a:lnTo>
                  <a:lnTo>
                    <a:pt x="2851" y="374374"/>
                  </a:lnTo>
                  <a:lnTo>
                    <a:pt x="0" y="423799"/>
                  </a:lnTo>
                  <a:lnTo>
                    <a:pt x="2851" y="473225"/>
                  </a:lnTo>
                  <a:lnTo>
                    <a:pt x="11192" y="520980"/>
                  </a:lnTo>
                  <a:lnTo>
                    <a:pt x="24706" y="566745"/>
                  </a:lnTo>
                  <a:lnTo>
                    <a:pt x="43074" y="610201"/>
                  </a:lnTo>
                  <a:lnTo>
                    <a:pt x="65979" y="651031"/>
                  </a:lnTo>
                  <a:lnTo>
                    <a:pt x="93102" y="688915"/>
                  </a:lnTo>
                  <a:lnTo>
                    <a:pt x="124126" y="723534"/>
                  </a:lnTo>
                  <a:lnTo>
                    <a:pt x="158732" y="754572"/>
                  </a:lnTo>
                  <a:lnTo>
                    <a:pt x="196603" y="781708"/>
                  </a:lnTo>
                  <a:lnTo>
                    <a:pt x="237421" y="804624"/>
                  </a:lnTo>
                  <a:lnTo>
                    <a:pt x="280867" y="823003"/>
                  </a:lnTo>
                  <a:lnTo>
                    <a:pt x="326624" y="836525"/>
                  </a:lnTo>
                  <a:lnTo>
                    <a:pt x="374374" y="844871"/>
                  </a:lnTo>
                  <a:lnTo>
                    <a:pt x="423799" y="847725"/>
                  </a:lnTo>
                  <a:lnTo>
                    <a:pt x="469978" y="845236"/>
                  </a:lnTo>
                  <a:lnTo>
                    <a:pt x="514720" y="837944"/>
                  </a:lnTo>
                  <a:lnTo>
                    <a:pt x="557766" y="826106"/>
                  </a:lnTo>
                  <a:lnTo>
                    <a:pt x="598857" y="809982"/>
                  </a:lnTo>
                  <a:lnTo>
                    <a:pt x="637732" y="789831"/>
                  </a:lnTo>
                  <a:lnTo>
                    <a:pt x="674135" y="765912"/>
                  </a:lnTo>
                  <a:lnTo>
                    <a:pt x="707805" y="738484"/>
                  </a:lnTo>
                  <a:lnTo>
                    <a:pt x="738484" y="707805"/>
                  </a:lnTo>
                  <a:lnTo>
                    <a:pt x="765912" y="674135"/>
                  </a:lnTo>
                  <a:lnTo>
                    <a:pt x="789831" y="637732"/>
                  </a:lnTo>
                  <a:lnTo>
                    <a:pt x="809982" y="598857"/>
                  </a:lnTo>
                  <a:lnTo>
                    <a:pt x="826106" y="557766"/>
                  </a:lnTo>
                  <a:lnTo>
                    <a:pt x="837944" y="514720"/>
                  </a:lnTo>
                  <a:lnTo>
                    <a:pt x="845236" y="469978"/>
                  </a:lnTo>
                  <a:lnTo>
                    <a:pt x="847725" y="423799"/>
                  </a:lnTo>
                  <a:lnTo>
                    <a:pt x="844871" y="374374"/>
                  </a:lnTo>
                  <a:lnTo>
                    <a:pt x="836525" y="326624"/>
                  </a:lnTo>
                  <a:lnTo>
                    <a:pt x="823003" y="280867"/>
                  </a:lnTo>
                  <a:lnTo>
                    <a:pt x="804624" y="237421"/>
                  </a:lnTo>
                  <a:lnTo>
                    <a:pt x="781708" y="196603"/>
                  </a:lnTo>
                  <a:lnTo>
                    <a:pt x="754572" y="158732"/>
                  </a:lnTo>
                  <a:lnTo>
                    <a:pt x="723534" y="124126"/>
                  </a:lnTo>
                  <a:lnTo>
                    <a:pt x="688915" y="93102"/>
                  </a:lnTo>
                  <a:lnTo>
                    <a:pt x="651031" y="65979"/>
                  </a:lnTo>
                  <a:lnTo>
                    <a:pt x="610201" y="43074"/>
                  </a:lnTo>
                  <a:lnTo>
                    <a:pt x="566745" y="24706"/>
                  </a:lnTo>
                  <a:lnTo>
                    <a:pt x="520980" y="11192"/>
                  </a:lnTo>
                  <a:lnTo>
                    <a:pt x="473225" y="2851"/>
                  </a:lnTo>
                  <a:lnTo>
                    <a:pt x="423799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52876" y="3300475"/>
              <a:ext cx="847725" cy="847725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0" y="423799"/>
                  </a:moveTo>
                  <a:lnTo>
                    <a:pt x="2851" y="374374"/>
                  </a:lnTo>
                  <a:lnTo>
                    <a:pt x="11192" y="326624"/>
                  </a:lnTo>
                  <a:lnTo>
                    <a:pt x="24706" y="280867"/>
                  </a:lnTo>
                  <a:lnTo>
                    <a:pt x="43074" y="237421"/>
                  </a:lnTo>
                  <a:lnTo>
                    <a:pt x="65979" y="196603"/>
                  </a:lnTo>
                  <a:lnTo>
                    <a:pt x="93102" y="158732"/>
                  </a:lnTo>
                  <a:lnTo>
                    <a:pt x="124126" y="124126"/>
                  </a:lnTo>
                  <a:lnTo>
                    <a:pt x="158732" y="93102"/>
                  </a:lnTo>
                  <a:lnTo>
                    <a:pt x="196603" y="65979"/>
                  </a:lnTo>
                  <a:lnTo>
                    <a:pt x="237421" y="43074"/>
                  </a:lnTo>
                  <a:lnTo>
                    <a:pt x="280867" y="24706"/>
                  </a:lnTo>
                  <a:lnTo>
                    <a:pt x="326624" y="11192"/>
                  </a:lnTo>
                  <a:lnTo>
                    <a:pt x="374374" y="2851"/>
                  </a:lnTo>
                  <a:lnTo>
                    <a:pt x="423799" y="0"/>
                  </a:lnTo>
                  <a:lnTo>
                    <a:pt x="473225" y="2851"/>
                  </a:lnTo>
                  <a:lnTo>
                    <a:pt x="520980" y="11192"/>
                  </a:lnTo>
                  <a:lnTo>
                    <a:pt x="566745" y="24706"/>
                  </a:lnTo>
                  <a:lnTo>
                    <a:pt x="610201" y="43074"/>
                  </a:lnTo>
                  <a:lnTo>
                    <a:pt x="651031" y="65979"/>
                  </a:lnTo>
                  <a:lnTo>
                    <a:pt x="688915" y="93102"/>
                  </a:lnTo>
                  <a:lnTo>
                    <a:pt x="723534" y="124126"/>
                  </a:lnTo>
                  <a:lnTo>
                    <a:pt x="754572" y="158732"/>
                  </a:lnTo>
                  <a:lnTo>
                    <a:pt x="781708" y="196603"/>
                  </a:lnTo>
                  <a:lnTo>
                    <a:pt x="804624" y="237421"/>
                  </a:lnTo>
                  <a:lnTo>
                    <a:pt x="823003" y="280867"/>
                  </a:lnTo>
                  <a:lnTo>
                    <a:pt x="836525" y="326624"/>
                  </a:lnTo>
                  <a:lnTo>
                    <a:pt x="844871" y="374374"/>
                  </a:lnTo>
                  <a:lnTo>
                    <a:pt x="847725" y="423799"/>
                  </a:lnTo>
                  <a:lnTo>
                    <a:pt x="845236" y="469978"/>
                  </a:lnTo>
                  <a:lnTo>
                    <a:pt x="837944" y="514720"/>
                  </a:lnTo>
                  <a:lnTo>
                    <a:pt x="826106" y="557766"/>
                  </a:lnTo>
                  <a:lnTo>
                    <a:pt x="809982" y="598857"/>
                  </a:lnTo>
                  <a:lnTo>
                    <a:pt x="789831" y="637732"/>
                  </a:lnTo>
                  <a:lnTo>
                    <a:pt x="765912" y="674135"/>
                  </a:lnTo>
                  <a:lnTo>
                    <a:pt x="738484" y="707805"/>
                  </a:lnTo>
                  <a:lnTo>
                    <a:pt x="707805" y="738484"/>
                  </a:lnTo>
                  <a:lnTo>
                    <a:pt x="674135" y="765912"/>
                  </a:lnTo>
                  <a:lnTo>
                    <a:pt x="637732" y="789831"/>
                  </a:lnTo>
                  <a:lnTo>
                    <a:pt x="598857" y="809982"/>
                  </a:lnTo>
                  <a:lnTo>
                    <a:pt x="557766" y="826106"/>
                  </a:lnTo>
                  <a:lnTo>
                    <a:pt x="514720" y="837944"/>
                  </a:lnTo>
                  <a:lnTo>
                    <a:pt x="469978" y="845236"/>
                  </a:lnTo>
                  <a:lnTo>
                    <a:pt x="423799" y="847725"/>
                  </a:lnTo>
                  <a:lnTo>
                    <a:pt x="374374" y="844871"/>
                  </a:lnTo>
                  <a:lnTo>
                    <a:pt x="326624" y="836525"/>
                  </a:lnTo>
                  <a:lnTo>
                    <a:pt x="280867" y="823003"/>
                  </a:lnTo>
                  <a:lnTo>
                    <a:pt x="237421" y="804624"/>
                  </a:lnTo>
                  <a:lnTo>
                    <a:pt x="196603" y="781708"/>
                  </a:lnTo>
                  <a:lnTo>
                    <a:pt x="158732" y="754572"/>
                  </a:lnTo>
                  <a:lnTo>
                    <a:pt x="124126" y="723534"/>
                  </a:lnTo>
                  <a:lnTo>
                    <a:pt x="93102" y="688915"/>
                  </a:lnTo>
                  <a:lnTo>
                    <a:pt x="65979" y="651031"/>
                  </a:lnTo>
                  <a:lnTo>
                    <a:pt x="43074" y="610201"/>
                  </a:lnTo>
                  <a:lnTo>
                    <a:pt x="24706" y="566745"/>
                  </a:lnTo>
                  <a:lnTo>
                    <a:pt x="11192" y="520980"/>
                  </a:lnTo>
                  <a:lnTo>
                    <a:pt x="2851" y="473225"/>
                  </a:lnTo>
                  <a:lnTo>
                    <a:pt x="0" y="423799"/>
                  </a:lnTo>
                  <a:close/>
                </a:path>
              </a:pathLst>
            </a:custGeom>
            <a:ln w="12700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855976" y="3366706"/>
            <a:ext cx="2032000" cy="18738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30"/>
              </a:spcBef>
            </a:pPr>
            <a:r>
              <a:rPr sz="4100" spc="-5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4100">
              <a:latin typeface="Arial MT"/>
              <a:cs typeface="Arial MT"/>
            </a:endParaRPr>
          </a:p>
          <a:p>
            <a:pPr marL="164465" marR="234315">
              <a:lnSpc>
                <a:spcPct val="91700"/>
              </a:lnSpc>
              <a:spcBef>
                <a:spcPts val="3229"/>
              </a:spcBef>
            </a:pPr>
            <a:r>
              <a:rPr sz="1400" dirty="0">
                <a:latin typeface="Arial MT"/>
                <a:cs typeface="Arial MT"/>
              </a:rPr>
              <a:t>Activation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et </a:t>
            </a:r>
            <a:r>
              <a:rPr sz="1400" dirty="0">
                <a:latin typeface="Arial MT"/>
                <a:cs typeface="Arial MT"/>
              </a:rPr>
              <a:t>configuration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85" dirty="0">
                <a:latin typeface="Arial MT"/>
                <a:cs typeface="Arial MT"/>
              </a:rPr>
              <a:t>d’</a:t>
            </a:r>
            <a:r>
              <a:rPr sz="1400" b="1" spc="-85" dirty="0">
                <a:latin typeface="Arial"/>
                <a:cs typeface="Arial"/>
              </a:rPr>
              <a:t>OSPF </a:t>
            </a:r>
            <a:r>
              <a:rPr sz="1400" dirty="0">
                <a:latin typeface="Arial MT"/>
                <a:cs typeface="Arial MT"/>
              </a:rPr>
              <a:t>sur</a:t>
            </a:r>
            <a:r>
              <a:rPr sz="1400" spc="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pfSense</a:t>
            </a:r>
            <a:endParaRPr sz="1400">
              <a:latin typeface="Arial MT"/>
              <a:cs typeface="Arial MT"/>
            </a:endParaRPr>
          </a:p>
          <a:p>
            <a:pPr marL="220345" indent="-62230">
              <a:lnSpc>
                <a:spcPct val="100000"/>
              </a:lnSpc>
              <a:spcBef>
                <a:spcPts val="425"/>
              </a:spcBef>
              <a:buChar char="•"/>
              <a:tabLst>
                <a:tab pos="220345" algn="l"/>
              </a:tabLst>
            </a:pPr>
            <a:r>
              <a:rPr sz="1100" dirty="0">
                <a:latin typeface="Arial MT"/>
                <a:cs typeface="Arial MT"/>
              </a:rPr>
              <a:t>interface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graphique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55976" y="5837237"/>
            <a:ext cx="2032000" cy="22225"/>
            <a:chOff x="2855976" y="5837237"/>
            <a:chExt cx="2032000" cy="22225"/>
          </a:xfrm>
        </p:grpSpPr>
        <p:sp>
          <p:nvSpPr>
            <p:cNvPr id="20" name="object 20"/>
            <p:cNvSpPr/>
            <p:nvPr/>
          </p:nvSpPr>
          <p:spPr>
            <a:xfrm>
              <a:off x="2862326" y="5843587"/>
              <a:ext cx="2019300" cy="9525"/>
            </a:xfrm>
            <a:custGeom>
              <a:avLst/>
              <a:gdLst/>
              <a:ahLst/>
              <a:cxnLst/>
              <a:rect l="l" t="t" r="r" b="b"/>
              <a:pathLst>
                <a:path w="2019300" h="9525">
                  <a:moveTo>
                    <a:pt x="201930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2019300" y="9525"/>
                  </a:lnTo>
                  <a:lnTo>
                    <a:pt x="2019300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62326" y="5843587"/>
              <a:ext cx="2019300" cy="9525"/>
            </a:xfrm>
            <a:custGeom>
              <a:avLst/>
              <a:gdLst/>
              <a:ahLst/>
              <a:cxnLst/>
              <a:rect l="l" t="t" r="r" b="b"/>
              <a:pathLst>
                <a:path w="2019300" h="9525">
                  <a:moveTo>
                    <a:pt x="0" y="9525"/>
                  </a:moveTo>
                  <a:lnTo>
                    <a:pt x="2019300" y="9525"/>
                  </a:lnTo>
                  <a:lnTo>
                    <a:pt x="2019300" y="0"/>
                  </a:ln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12700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075301" y="3017837"/>
            <a:ext cx="2032000" cy="2832100"/>
            <a:chOff x="5075301" y="3017837"/>
            <a:chExt cx="2032000" cy="2832100"/>
          </a:xfrm>
        </p:grpSpPr>
        <p:sp>
          <p:nvSpPr>
            <p:cNvPr id="23" name="object 23"/>
            <p:cNvSpPr/>
            <p:nvPr/>
          </p:nvSpPr>
          <p:spPr>
            <a:xfrm>
              <a:off x="5081651" y="3024187"/>
              <a:ext cx="2019300" cy="2819400"/>
            </a:xfrm>
            <a:custGeom>
              <a:avLst/>
              <a:gdLst/>
              <a:ahLst/>
              <a:cxnLst/>
              <a:rect l="l" t="t" r="r" b="b"/>
              <a:pathLst>
                <a:path w="2019300" h="2819400">
                  <a:moveTo>
                    <a:pt x="2019300" y="0"/>
                  </a:moveTo>
                  <a:lnTo>
                    <a:pt x="0" y="0"/>
                  </a:lnTo>
                  <a:lnTo>
                    <a:pt x="0" y="2819400"/>
                  </a:lnTo>
                  <a:lnTo>
                    <a:pt x="2019300" y="2819400"/>
                  </a:lnTo>
                  <a:lnTo>
                    <a:pt x="2019300" y="0"/>
                  </a:lnTo>
                  <a:close/>
                </a:path>
              </a:pathLst>
            </a:custGeom>
            <a:solidFill>
              <a:srgbClr val="CCD4F7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81651" y="3024187"/>
              <a:ext cx="2019300" cy="2819400"/>
            </a:xfrm>
            <a:custGeom>
              <a:avLst/>
              <a:gdLst/>
              <a:ahLst/>
              <a:cxnLst/>
              <a:rect l="l" t="t" r="r" b="b"/>
              <a:pathLst>
                <a:path w="2019300" h="2819400">
                  <a:moveTo>
                    <a:pt x="0" y="2819400"/>
                  </a:moveTo>
                  <a:lnTo>
                    <a:pt x="2019300" y="2819400"/>
                  </a:lnTo>
                  <a:lnTo>
                    <a:pt x="2019300" y="0"/>
                  </a:lnTo>
                  <a:lnTo>
                    <a:pt x="0" y="0"/>
                  </a:lnTo>
                  <a:lnTo>
                    <a:pt x="0" y="2819400"/>
                  </a:lnTo>
                  <a:close/>
                </a:path>
              </a:pathLst>
            </a:custGeom>
            <a:ln w="12700">
              <a:solidFill>
                <a:srgbClr val="CCD4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662676" y="3300475"/>
              <a:ext cx="847725" cy="847725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423799" y="0"/>
                  </a:moveTo>
                  <a:lnTo>
                    <a:pt x="374374" y="2851"/>
                  </a:lnTo>
                  <a:lnTo>
                    <a:pt x="326624" y="11192"/>
                  </a:lnTo>
                  <a:lnTo>
                    <a:pt x="280867" y="24706"/>
                  </a:lnTo>
                  <a:lnTo>
                    <a:pt x="237421" y="43074"/>
                  </a:lnTo>
                  <a:lnTo>
                    <a:pt x="196603" y="65979"/>
                  </a:lnTo>
                  <a:lnTo>
                    <a:pt x="158732" y="93102"/>
                  </a:lnTo>
                  <a:lnTo>
                    <a:pt x="124126" y="124126"/>
                  </a:lnTo>
                  <a:lnTo>
                    <a:pt x="93102" y="158732"/>
                  </a:lnTo>
                  <a:lnTo>
                    <a:pt x="65979" y="196603"/>
                  </a:lnTo>
                  <a:lnTo>
                    <a:pt x="43074" y="237421"/>
                  </a:lnTo>
                  <a:lnTo>
                    <a:pt x="24706" y="280867"/>
                  </a:lnTo>
                  <a:lnTo>
                    <a:pt x="11192" y="326624"/>
                  </a:lnTo>
                  <a:lnTo>
                    <a:pt x="2851" y="374374"/>
                  </a:lnTo>
                  <a:lnTo>
                    <a:pt x="0" y="423799"/>
                  </a:lnTo>
                  <a:lnTo>
                    <a:pt x="2851" y="473225"/>
                  </a:lnTo>
                  <a:lnTo>
                    <a:pt x="11192" y="520980"/>
                  </a:lnTo>
                  <a:lnTo>
                    <a:pt x="24706" y="566745"/>
                  </a:lnTo>
                  <a:lnTo>
                    <a:pt x="43074" y="610201"/>
                  </a:lnTo>
                  <a:lnTo>
                    <a:pt x="65979" y="651031"/>
                  </a:lnTo>
                  <a:lnTo>
                    <a:pt x="93102" y="688915"/>
                  </a:lnTo>
                  <a:lnTo>
                    <a:pt x="124126" y="723534"/>
                  </a:lnTo>
                  <a:lnTo>
                    <a:pt x="158732" y="754572"/>
                  </a:lnTo>
                  <a:lnTo>
                    <a:pt x="196603" y="781708"/>
                  </a:lnTo>
                  <a:lnTo>
                    <a:pt x="237421" y="804624"/>
                  </a:lnTo>
                  <a:lnTo>
                    <a:pt x="280867" y="823003"/>
                  </a:lnTo>
                  <a:lnTo>
                    <a:pt x="326624" y="836525"/>
                  </a:lnTo>
                  <a:lnTo>
                    <a:pt x="374374" y="844871"/>
                  </a:lnTo>
                  <a:lnTo>
                    <a:pt x="423799" y="847725"/>
                  </a:lnTo>
                  <a:lnTo>
                    <a:pt x="469978" y="845236"/>
                  </a:lnTo>
                  <a:lnTo>
                    <a:pt x="514720" y="837944"/>
                  </a:lnTo>
                  <a:lnTo>
                    <a:pt x="557766" y="826106"/>
                  </a:lnTo>
                  <a:lnTo>
                    <a:pt x="598857" y="809982"/>
                  </a:lnTo>
                  <a:lnTo>
                    <a:pt x="637732" y="789831"/>
                  </a:lnTo>
                  <a:lnTo>
                    <a:pt x="674135" y="765912"/>
                  </a:lnTo>
                  <a:lnTo>
                    <a:pt x="707805" y="738484"/>
                  </a:lnTo>
                  <a:lnTo>
                    <a:pt x="738484" y="707805"/>
                  </a:lnTo>
                  <a:lnTo>
                    <a:pt x="765912" y="674135"/>
                  </a:lnTo>
                  <a:lnTo>
                    <a:pt x="789831" y="637732"/>
                  </a:lnTo>
                  <a:lnTo>
                    <a:pt x="809982" y="598857"/>
                  </a:lnTo>
                  <a:lnTo>
                    <a:pt x="826106" y="557766"/>
                  </a:lnTo>
                  <a:lnTo>
                    <a:pt x="837944" y="514720"/>
                  </a:lnTo>
                  <a:lnTo>
                    <a:pt x="845236" y="469978"/>
                  </a:lnTo>
                  <a:lnTo>
                    <a:pt x="847725" y="423799"/>
                  </a:lnTo>
                  <a:lnTo>
                    <a:pt x="844871" y="374374"/>
                  </a:lnTo>
                  <a:lnTo>
                    <a:pt x="836525" y="326624"/>
                  </a:lnTo>
                  <a:lnTo>
                    <a:pt x="823003" y="280867"/>
                  </a:lnTo>
                  <a:lnTo>
                    <a:pt x="804624" y="237421"/>
                  </a:lnTo>
                  <a:lnTo>
                    <a:pt x="781708" y="196603"/>
                  </a:lnTo>
                  <a:lnTo>
                    <a:pt x="754572" y="158732"/>
                  </a:lnTo>
                  <a:lnTo>
                    <a:pt x="723534" y="124126"/>
                  </a:lnTo>
                  <a:lnTo>
                    <a:pt x="688915" y="93102"/>
                  </a:lnTo>
                  <a:lnTo>
                    <a:pt x="651031" y="65979"/>
                  </a:lnTo>
                  <a:lnTo>
                    <a:pt x="610201" y="43074"/>
                  </a:lnTo>
                  <a:lnTo>
                    <a:pt x="566745" y="24706"/>
                  </a:lnTo>
                  <a:lnTo>
                    <a:pt x="520980" y="11192"/>
                  </a:lnTo>
                  <a:lnTo>
                    <a:pt x="473225" y="2851"/>
                  </a:lnTo>
                  <a:lnTo>
                    <a:pt x="423799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62676" y="3300475"/>
              <a:ext cx="847725" cy="847725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0" y="423799"/>
                  </a:moveTo>
                  <a:lnTo>
                    <a:pt x="2851" y="374374"/>
                  </a:lnTo>
                  <a:lnTo>
                    <a:pt x="11192" y="326624"/>
                  </a:lnTo>
                  <a:lnTo>
                    <a:pt x="24706" y="280867"/>
                  </a:lnTo>
                  <a:lnTo>
                    <a:pt x="43074" y="237421"/>
                  </a:lnTo>
                  <a:lnTo>
                    <a:pt x="65979" y="196603"/>
                  </a:lnTo>
                  <a:lnTo>
                    <a:pt x="93102" y="158732"/>
                  </a:lnTo>
                  <a:lnTo>
                    <a:pt x="124126" y="124126"/>
                  </a:lnTo>
                  <a:lnTo>
                    <a:pt x="158732" y="93102"/>
                  </a:lnTo>
                  <a:lnTo>
                    <a:pt x="196603" y="65979"/>
                  </a:lnTo>
                  <a:lnTo>
                    <a:pt x="237421" y="43074"/>
                  </a:lnTo>
                  <a:lnTo>
                    <a:pt x="280867" y="24706"/>
                  </a:lnTo>
                  <a:lnTo>
                    <a:pt x="326624" y="11192"/>
                  </a:lnTo>
                  <a:lnTo>
                    <a:pt x="374374" y="2851"/>
                  </a:lnTo>
                  <a:lnTo>
                    <a:pt x="423799" y="0"/>
                  </a:lnTo>
                  <a:lnTo>
                    <a:pt x="473225" y="2851"/>
                  </a:lnTo>
                  <a:lnTo>
                    <a:pt x="520980" y="11192"/>
                  </a:lnTo>
                  <a:lnTo>
                    <a:pt x="566745" y="24706"/>
                  </a:lnTo>
                  <a:lnTo>
                    <a:pt x="610201" y="43074"/>
                  </a:lnTo>
                  <a:lnTo>
                    <a:pt x="651031" y="65979"/>
                  </a:lnTo>
                  <a:lnTo>
                    <a:pt x="688915" y="93102"/>
                  </a:lnTo>
                  <a:lnTo>
                    <a:pt x="723534" y="124126"/>
                  </a:lnTo>
                  <a:lnTo>
                    <a:pt x="754572" y="158732"/>
                  </a:lnTo>
                  <a:lnTo>
                    <a:pt x="781708" y="196603"/>
                  </a:lnTo>
                  <a:lnTo>
                    <a:pt x="804624" y="237421"/>
                  </a:lnTo>
                  <a:lnTo>
                    <a:pt x="823003" y="280867"/>
                  </a:lnTo>
                  <a:lnTo>
                    <a:pt x="836525" y="326624"/>
                  </a:lnTo>
                  <a:lnTo>
                    <a:pt x="844871" y="374374"/>
                  </a:lnTo>
                  <a:lnTo>
                    <a:pt x="847725" y="423799"/>
                  </a:lnTo>
                  <a:lnTo>
                    <a:pt x="845236" y="469978"/>
                  </a:lnTo>
                  <a:lnTo>
                    <a:pt x="837944" y="514720"/>
                  </a:lnTo>
                  <a:lnTo>
                    <a:pt x="826106" y="557766"/>
                  </a:lnTo>
                  <a:lnTo>
                    <a:pt x="809982" y="598857"/>
                  </a:lnTo>
                  <a:lnTo>
                    <a:pt x="789831" y="637732"/>
                  </a:lnTo>
                  <a:lnTo>
                    <a:pt x="765912" y="674135"/>
                  </a:lnTo>
                  <a:lnTo>
                    <a:pt x="738484" y="707805"/>
                  </a:lnTo>
                  <a:lnTo>
                    <a:pt x="707805" y="738484"/>
                  </a:lnTo>
                  <a:lnTo>
                    <a:pt x="674135" y="765912"/>
                  </a:lnTo>
                  <a:lnTo>
                    <a:pt x="637732" y="789831"/>
                  </a:lnTo>
                  <a:lnTo>
                    <a:pt x="598857" y="809982"/>
                  </a:lnTo>
                  <a:lnTo>
                    <a:pt x="557766" y="826106"/>
                  </a:lnTo>
                  <a:lnTo>
                    <a:pt x="514720" y="837944"/>
                  </a:lnTo>
                  <a:lnTo>
                    <a:pt x="469978" y="845236"/>
                  </a:lnTo>
                  <a:lnTo>
                    <a:pt x="423799" y="847725"/>
                  </a:lnTo>
                  <a:lnTo>
                    <a:pt x="374374" y="844871"/>
                  </a:lnTo>
                  <a:lnTo>
                    <a:pt x="326624" y="836525"/>
                  </a:lnTo>
                  <a:lnTo>
                    <a:pt x="280867" y="823003"/>
                  </a:lnTo>
                  <a:lnTo>
                    <a:pt x="237421" y="804624"/>
                  </a:lnTo>
                  <a:lnTo>
                    <a:pt x="196603" y="781708"/>
                  </a:lnTo>
                  <a:lnTo>
                    <a:pt x="158732" y="754572"/>
                  </a:lnTo>
                  <a:lnTo>
                    <a:pt x="124126" y="723534"/>
                  </a:lnTo>
                  <a:lnTo>
                    <a:pt x="93102" y="688915"/>
                  </a:lnTo>
                  <a:lnTo>
                    <a:pt x="65979" y="651031"/>
                  </a:lnTo>
                  <a:lnTo>
                    <a:pt x="43074" y="610201"/>
                  </a:lnTo>
                  <a:lnTo>
                    <a:pt x="24706" y="566745"/>
                  </a:lnTo>
                  <a:lnTo>
                    <a:pt x="11192" y="520980"/>
                  </a:lnTo>
                  <a:lnTo>
                    <a:pt x="2851" y="473225"/>
                  </a:lnTo>
                  <a:lnTo>
                    <a:pt x="0" y="423799"/>
                  </a:lnTo>
                  <a:close/>
                </a:path>
              </a:pathLst>
            </a:custGeom>
            <a:ln w="12700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075301" y="3366706"/>
            <a:ext cx="2032000" cy="16522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4100" spc="-5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4100">
              <a:latin typeface="Arial MT"/>
              <a:cs typeface="Arial MT"/>
            </a:endParaRPr>
          </a:p>
          <a:p>
            <a:pPr marL="163195" marR="281940">
              <a:lnSpc>
                <a:spcPct val="91700"/>
              </a:lnSpc>
              <a:spcBef>
                <a:spcPts val="3229"/>
              </a:spcBef>
            </a:pPr>
            <a:r>
              <a:rPr sz="1400" spc="-20" dirty="0">
                <a:latin typeface="Arial MT"/>
                <a:cs typeface="Arial MT"/>
              </a:rPr>
              <a:t>Mise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place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d’un </a:t>
            </a:r>
            <a:r>
              <a:rPr sz="1400" b="1" spc="-70" dirty="0">
                <a:latin typeface="Arial"/>
                <a:cs typeface="Arial"/>
              </a:rPr>
              <a:t>tunnel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b="1" spc="-95" dirty="0">
                <a:latin typeface="Arial"/>
                <a:cs typeface="Arial"/>
              </a:rPr>
              <a:t>VPN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b="1" spc="-60" dirty="0">
                <a:latin typeface="Arial"/>
                <a:cs typeface="Arial"/>
              </a:rPr>
              <a:t>sécurisé </a:t>
            </a:r>
            <a:r>
              <a:rPr sz="1400" dirty="0">
                <a:latin typeface="Arial MT"/>
                <a:cs typeface="Arial MT"/>
              </a:rPr>
              <a:t>entre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les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45" dirty="0">
                <a:latin typeface="Arial MT"/>
                <a:cs typeface="Arial MT"/>
              </a:rPr>
              <a:t>deux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sites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075301" y="5837237"/>
            <a:ext cx="2032000" cy="22225"/>
            <a:chOff x="5075301" y="5837237"/>
            <a:chExt cx="2032000" cy="22225"/>
          </a:xfrm>
        </p:grpSpPr>
        <p:sp>
          <p:nvSpPr>
            <p:cNvPr id="29" name="object 29"/>
            <p:cNvSpPr/>
            <p:nvPr/>
          </p:nvSpPr>
          <p:spPr>
            <a:xfrm>
              <a:off x="5081651" y="5843587"/>
              <a:ext cx="2019300" cy="9525"/>
            </a:xfrm>
            <a:custGeom>
              <a:avLst/>
              <a:gdLst/>
              <a:ahLst/>
              <a:cxnLst/>
              <a:rect l="l" t="t" r="r" b="b"/>
              <a:pathLst>
                <a:path w="2019300" h="9525">
                  <a:moveTo>
                    <a:pt x="201930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2019300" y="9525"/>
                  </a:lnTo>
                  <a:lnTo>
                    <a:pt x="2019300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81651" y="5843587"/>
              <a:ext cx="2019300" cy="9525"/>
            </a:xfrm>
            <a:custGeom>
              <a:avLst/>
              <a:gdLst/>
              <a:ahLst/>
              <a:cxnLst/>
              <a:rect l="l" t="t" r="r" b="b"/>
              <a:pathLst>
                <a:path w="2019300" h="9525">
                  <a:moveTo>
                    <a:pt x="0" y="9525"/>
                  </a:moveTo>
                  <a:lnTo>
                    <a:pt x="2019300" y="9525"/>
                  </a:lnTo>
                  <a:lnTo>
                    <a:pt x="2019300" y="0"/>
                  </a:ln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12700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7294626" y="3017837"/>
            <a:ext cx="2022475" cy="2832100"/>
            <a:chOff x="7294626" y="3017837"/>
            <a:chExt cx="2022475" cy="2832100"/>
          </a:xfrm>
        </p:grpSpPr>
        <p:sp>
          <p:nvSpPr>
            <p:cNvPr id="32" name="object 32"/>
            <p:cNvSpPr/>
            <p:nvPr/>
          </p:nvSpPr>
          <p:spPr>
            <a:xfrm>
              <a:off x="7300976" y="3024187"/>
              <a:ext cx="2009775" cy="2819400"/>
            </a:xfrm>
            <a:custGeom>
              <a:avLst/>
              <a:gdLst/>
              <a:ahLst/>
              <a:cxnLst/>
              <a:rect l="l" t="t" r="r" b="b"/>
              <a:pathLst>
                <a:path w="2009775" h="2819400">
                  <a:moveTo>
                    <a:pt x="2009775" y="0"/>
                  </a:moveTo>
                  <a:lnTo>
                    <a:pt x="0" y="0"/>
                  </a:lnTo>
                  <a:lnTo>
                    <a:pt x="0" y="2819400"/>
                  </a:lnTo>
                  <a:lnTo>
                    <a:pt x="2009775" y="2819400"/>
                  </a:lnTo>
                  <a:lnTo>
                    <a:pt x="2009775" y="0"/>
                  </a:lnTo>
                  <a:close/>
                </a:path>
              </a:pathLst>
            </a:custGeom>
            <a:solidFill>
              <a:srgbClr val="CCD4F7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00976" y="3024187"/>
              <a:ext cx="2009775" cy="2819400"/>
            </a:xfrm>
            <a:custGeom>
              <a:avLst/>
              <a:gdLst/>
              <a:ahLst/>
              <a:cxnLst/>
              <a:rect l="l" t="t" r="r" b="b"/>
              <a:pathLst>
                <a:path w="2009775" h="2819400">
                  <a:moveTo>
                    <a:pt x="0" y="2819400"/>
                  </a:moveTo>
                  <a:lnTo>
                    <a:pt x="2009775" y="2819400"/>
                  </a:lnTo>
                  <a:lnTo>
                    <a:pt x="2009775" y="0"/>
                  </a:lnTo>
                  <a:lnTo>
                    <a:pt x="0" y="0"/>
                  </a:lnTo>
                  <a:lnTo>
                    <a:pt x="0" y="2819400"/>
                  </a:lnTo>
                  <a:close/>
                </a:path>
              </a:pathLst>
            </a:custGeom>
            <a:ln w="12700">
              <a:solidFill>
                <a:srgbClr val="CCD4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882001" y="3300475"/>
              <a:ext cx="847725" cy="847725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423799" y="0"/>
                  </a:moveTo>
                  <a:lnTo>
                    <a:pt x="374374" y="2851"/>
                  </a:lnTo>
                  <a:lnTo>
                    <a:pt x="326624" y="11192"/>
                  </a:lnTo>
                  <a:lnTo>
                    <a:pt x="280867" y="24706"/>
                  </a:lnTo>
                  <a:lnTo>
                    <a:pt x="237421" y="43074"/>
                  </a:lnTo>
                  <a:lnTo>
                    <a:pt x="196603" y="65979"/>
                  </a:lnTo>
                  <a:lnTo>
                    <a:pt x="158732" y="93102"/>
                  </a:lnTo>
                  <a:lnTo>
                    <a:pt x="124126" y="124126"/>
                  </a:lnTo>
                  <a:lnTo>
                    <a:pt x="93102" y="158732"/>
                  </a:lnTo>
                  <a:lnTo>
                    <a:pt x="65979" y="196603"/>
                  </a:lnTo>
                  <a:lnTo>
                    <a:pt x="43074" y="237421"/>
                  </a:lnTo>
                  <a:lnTo>
                    <a:pt x="24706" y="280867"/>
                  </a:lnTo>
                  <a:lnTo>
                    <a:pt x="11192" y="326624"/>
                  </a:lnTo>
                  <a:lnTo>
                    <a:pt x="2851" y="374374"/>
                  </a:lnTo>
                  <a:lnTo>
                    <a:pt x="0" y="423799"/>
                  </a:lnTo>
                  <a:lnTo>
                    <a:pt x="2851" y="473225"/>
                  </a:lnTo>
                  <a:lnTo>
                    <a:pt x="11192" y="520980"/>
                  </a:lnTo>
                  <a:lnTo>
                    <a:pt x="24706" y="566745"/>
                  </a:lnTo>
                  <a:lnTo>
                    <a:pt x="43074" y="610201"/>
                  </a:lnTo>
                  <a:lnTo>
                    <a:pt x="65979" y="651031"/>
                  </a:lnTo>
                  <a:lnTo>
                    <a:pt x="93102" y="688915"/>
                  </a:lnTo>
                  <a:lnTo>
                    <a:pt x="124126" y="723534"/>
                  </a:lnTo>
                  <a:lnTo>
                    <a:pt x="158732" y="754572"/>
                  </a:lnTo>
                  <a:lnTo>
                    <a:pt x="196603" y="781708"/>
                  </a:lnTo>
                  <a:lnTo>
                    <a:pt x="237421" y="804624"/>
                  </a:lnTo>
                  <a:lnTo>
                    <a:pt x="280867" y="823003"/>
                  </a:lnTo>
                  <a:lnTo>
                    <a:pt x="326624" y="836525"/>
                  </a:lnTo>
                  <a:lnTo>
                    <a:pt x="374374" y="844871"/>
                  </a:lnTo>
                  <a:lnTo>
                    <a:pt x="423799" y="847725"/>
                  </a:lnTo>
                  <a:lnTo>
                    <a:pt x="469978" y="845236"/>
                  </a:lnTo>
                  <a:lnTo>
                    <a:pt x="514720" y="837944"/>
                  </a:lnTo>
                  <a:lnTo>
                    <a:pt x="557766" y="826106"/>
                  </a:lnTo>
                  <a:lnTo>
                    <a:pt x="598857" y="809982"/>
                  </a:lnTo>
                  <a:lnTo>
                    <a:pt x="637732" y="789831"/>
                  </a:lnTo>
                  <a:lnTo>
                    <a:pt x="674135" y="765912"/>
                  </a:lnTo>
                  <a:lnTo>
                    <a:pt x="707805" y="738484"/>
                  </a:lnTo>
                  <a:lnTo>
                    <a:pt x="738484" y="707805"/>
                  </a:lnTo>
                  <a:lnTo>
                    <a:pt x="765912" y="674135"/>
                  </a:lnTo>
                  <a:lnTo>
                    <a:pt x="789831" y="637732"/>
                  </a:lnTo>
                  <a:lnTo>
                    <a:pt x="809982" y="598857"/>
                  </a:lnTo>
                  <a:lnTo>
                    <a:pt x="826106" y="557766"/>
                  </a:lnTo>
                  <a:lnTo>
                    <a:pt x="837944" y="514720"/>
                  </a:lnTo>
                  <a:lnTo>
                    <a:pt x="845236" y="469978"/>
                  </a:lnTo>
                  <a:lnTo>
                    <a:pt x="847725" y="423799"/>
                  </a:lnTo>
                  <a:lnTo>
                    <a:pt x="844871" y="374374"/>
                  </a:lnTo>
                  <a:lnTo>
                    <a:pt x="836525" y="326624"/>
                  </a:lnTo>
                  <a:lnTo>
                    <a:pt x="823003" y="280867"/>
                  </a:lnTo>
                  <a:lnTo>
                    <a:pt x="804624" y="237421"/>
                  </a:lnTo>
                  <a:lnTo>
                    <a:pt x="781708" y="196603"/>
                  </a:lnTo>
                  <a:lnTo>
                    <a:pt x="754572" y="158732"/>
                  </a:lnTo>
                  <a:lnTo>
                    <a:pt x="723534" y="124126"/>
                  </a:lnTo>
                  <a:lnTo>
                    <a:pt x="688915" y="93102"/>
                  </a:lnTo>
                  <a:lnTo>
                    <a:pt x="651031" y="65979"/>
                  </a:lnTo>
                  <a:lnTo>
                    <a:pt x="610201" y="43074"/>
                  </a:lnTo>
                  <a:lnTo>
                    <a:pt x="566745" y="24706"/>
                  </a:lnTo>
                  <a:lnTo>
                    <a:pt x="520980" y="11192"/>
                  </a:lnTo>
                  <a:lnTo>
                    <a:pt x="473225" y="2851"/>
                  </a:lnTo>
                  <a:lnTo>
                    <a:pt x="423799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882001" y="3300475"/>
              <a:ext cx="847725" cy="847725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0" y="423799"/>
                  </a:moveTo>
                  <a:lnTo>
                    <a:pt x="2851" y="374374"/>
                  </a:lnTo>
                  <a:lnTo>
                    <a:pt x="11192" y="326624"/>
                  </a:lnTo>
                  <a:lnTo>
                    <a:pt x="24706" y="280867"/>
                  </a:lnTo>
                  <a:lnTo>
                    <a:pt x="43074" y="237421"/>
                  </a:lnTo>
                  <a:lnTo>
                    <a:pt x="65979" y="196603"/>
                  </a:lnTo>
                  <a:lnTo>
                    <a:pt x="93102" y="158732"/>
                  </a:lnTo>
                  <a:lnTo>
                    <a:pt x="124126" y="124126"/>
                  </a:lnTo>
                  <a:lnTo>
                    <a:pt x="158732" y="93102"/>
                  </a:lnTo>
                  <a:lnTo>
                    <a:pt x="196603" y="65979"/>
                  </a:lnTo>
                  <a:lnTo>
                    <a:pt x="237421" y="43074"/>
                  </a:lnTo>
                  <a:lnTo>
                    <a:pt x="280867" y="24706"/>
                  </a:lnTo>
                  <a:lnTo>
                    <a:pt x="326624" y="11192"/>
                  </a:lnTo>
                  <a:lnTo>
                    <a:pt x="374374" y="2851"/>
                  </a:lnTo>
                  <a:lnTo>
                    <a:pt x="423799" y="0"/>
                  </a:lnTo>
                  <a:lnTo>
                    <a:pt x="473225" y="2851"/>
                  </a:lnTo>
                  <a:lnTo>
                    <a:pt x="520980" y="11192"/>
                  </a:lnTo>
                  <a:lnTo>
                    <a:pt x="566745" y="24706"/>
                  </a:lnTo>
                  <a:lnTo>
                    <a:pt x="610201" y="43074"/>
                  </a:lnTo>
                  <a:lnTo>
                    <a:pt x="651031" y="65979"/>
                  </a:lnTo>
                  <a:lnTo>
                    <a:pt x="688915" y="93102"/>
                  </a:lnTo>
                  <a:lnTo>
                    <a:pt x="723534" y="124126"/>
                  </a:lnTo>
                  <a:lnTo>
                    <a:pt x="754572" y="158732"/>
                  </a:lnTo>
                  <a:lnTo>
                    <a:pt x="781708" y="196603"/>
                  </a:lnTo>
                  <a:lnTo>
                    <a:pt x="804624" y="237421"/>
                  </a:lnTo>
                  <a:lnTo>
                    <a:pt x="823003" y="280867"/>
                  </a:lnTo>
                  <a:lnTo>
                    <a:pt x="836525" y="326624"/>
                  </a:lnTo>
                  <a:lnTo>
                    <a:pt x="844871" y="374374"/>
                  </a:lnTo>
                  <a:lnTo>
                    <a:pt x="847725" y="423799"/>
                  </a:lnTo>
                  <a:lnTo>
                    <a:pt x="845236" y="469978"/>
                  </a:lnTo>
                  <a:lnTo>
                    <a:pt x="837944" y="514720"/>
                  </a:lnTo>
                  <a:lnTo>
                    <a:pt x="826106" y="557766"/>
                  </a:lnTo>
                  <a:lnTo>
                    <a:pt x="809982" y="598857"/>
                  </a:lnTo>
                  <a:lnTo>
                    <a:pt x="789831" y="637732"/>
                  </a:lnTo>
                  <a:lnTo>
                    <a:pt x="765912" y="674135"/>
                  </a:lnTo>
                  <a:lnTo>
                    <a:pt x="738484" y="707805"/>
                  </a:lnTo>
                  <a:lnTo>
                    <a:pt x="707805" y="738484"/>
                  </a:lnTo>
                  <a:lnTo>
                    <a:pt x="674135" y="765912"/>
                  </a:lnTo>
                  <a:lnTo>
                    <a:pt x="637732" y="789831"/>
                  </a:lnTo>
                  <a:lnTo>
                    <a:pt x="598857" y="809982"/>
                  </a:lnTo>
                  <a:lnTo>
                    <a:pt x="557766" y="826106"/>
                  </a:lnTo>
                  <a:lnTo>
                    <a:pt x="514720" y="837944"/>
                  </a:lnTo>
                  <a:lnTo>
                    <a:pt x="469978" y="845236"/>
                  </a:lnTo>
                  <a:lnTo>
                    <a:pt x="423799" y="847725"/>
                  </a:lnTo>
                  <a:lnTo>
                    <a:pt x="374374" y="844871"/>
                  </a:lnTo>
                  <a:lnTo>
                    <a:pt x="326624" y="836525"/>
                  </a:lnTo>
                  <a:lnTo>
                    <a:pt x="280867" y="823003"/>
                  </a:lnTo>
                  <a:lnTo>
                    <a:pt x="237421" y="804624"/>
                  </a:lnTo>
                  <a:lnTo>
                    <a:pt x="196603" y="781708"/>
                  </a:lnTo>
                  <a:lnTo>
                    <a:pt x="158732" y="754572"/>
                  </a:lnTo>
                  <a:lnTo>
                    <a:pt x="124126" y="723534"/>
                  </a:lnTo>
                  <a:lnTo>
                    <a:pt x="93102" y="688915"/>
                  </a:lnTo>
                  <a:lnTo>
                    <a:pt x="65979" y="651031"/>
                  </a:lnTo>
                  <a:lnTo>
                    <a:pt x="43074" y="610201"/>
                  </a:lnTo>
                  <a:lnTo>
                    <a:pt x="24706" y="566745"/>
                  </a:lnTo>
                  <a:lnTo>
                    <a:pt x="11192" y="520980"/>
                  </a:lnTo>
                  <a:lnTo>
                    <a:pt x="2851" y="473225"/>
                  </a:lnTo>
                  <a:lnTo>
                    <a:pt x="0" y="423799"/>
                  </a:lnTo>
                  <a:close/>
                </a:path>
              </a:pathLst>
            </a:custGeom>
            <a:ln w="12700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294626" y="3366706"/>
            <a:ext cx="2022475" cy="14522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130"/>
              </a:spcBef>
            </a:pPr>
            <a:r>
              <a:rPr sz="4100" spc="-50" dirty="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4100">
              <a:latin typeface="Arial MT"/>
              <a:cs typeface="Arial MT"/>
            </a:endParaRPr>
          </a:p>
          <a:p>
            <a:pPr marL="162560" marR="344170">
              <a:lnSpc>
                <a:spcPts val="1500"/>
              </a:lnSpc>
              <a:spcBef>
                <a:spcPts val="3290"/>
              </a:spcBef>
            </a:pPr>
            <a:r>
              <a:rPr sz="1400" spc="-10" dirty="0">
                <a:latin typeface="Arial MT"/>
                <a:cs typeface="Arial MT"/>
              </a:rPr>
              <a:t>Définition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b="1" spc="-45" dirty="0">
                <a:latin typeface="Arial"/>
                <a:cs typeface="Arial"/>
              </a:rPr>
              <a:t>règles </a:t>
            </a:r>
            <a:r>
              <a:rPr sz="1400" b="1" spc="-80" dirty="0">
                <a:latin typeface="Arial"/>
                <a:cs typeface="Arial"/>
              </a:rPr>
              <a:t>de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pare-</a:t>
            </a:r>
            <a:r>
              <a:rPr sz="1400" b="1" spc="-25" dirty="0">
                <a:latin typeface="Arial"/>
                <a:cs typeface="Arial"/>
              </a:rPr>
              <a:t>feu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294626" y="5837237"/>
            <a:ext cx="2022475" cy="22225"/>
            <a:chOff x="7294626" y="5837237"/>
            <a:chExt cx="2022475" cy="22225"/>
          </a:xfrm>
        </p:grpSpPr>
        <p:sp>
          <p:nvSpPr>
            <p:cNvPr id="38" name="object 38"/>
            <p:cNvSpPr/>
            <p:nvPr/>
          </p:nvSpPr>
          <p:spPr>
            <a:xfrm>
              <a:off x="7300976" y="5843587"/>
              <a:ext cx="2009775" cy="9525"/>
            </a:xfrm>
            <a:custGeom>
              <a:avLst/>
              <a:gdLst/>
              <a:ahLst/>
              <a:cxnLst/>
              <a:rect l="l" t="t" r="r" b="b"/>
              <a:pathLst>
                <a:path w="2009775" h="9525">
                  <a:moveTo>
                    <a:pt x="200977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00976" y="5843587"/>
              <a:ext cx="2009775" cy="9525"/>
            </a:xfrm>
            <a:custGeom>
              <a:avLst/>
              <a:gdLst/>
              <a:ahLst/>
              <a:cxnLst/>
              <a:rect l="l" t="t" r="r" b="b"/>
              <a:pathLst>
                <a:path w="2009775" h="9525">
                  <a:moveTo>
                    <a:pt x="0" y="9525"/>
                  </a:moveTo>
                  <a:lnTo>
                    <a:pt x="2009775" y="9525"/>
                  </a:lnTo>
                  <a:lnTo>
                    <a:pt x="2009775" y="0"/>
                  </a:ln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12700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9513951" y="3017837"/>
            <a:ext cx="2022475" cy="2832100"/>
            <a:chOff x="9513951" y="3017837"/>
            <a:chExt cx="2022475" cy="2832100"/>
          </a:xfrm>
        </p:grpSpPr>
        <p:sp>
          <p:nvSpPr>
            <p:cNvPr id="41" name="object 41"/>
            <p:cNvSpPr/>
            <p:nvPr/>
          </p:nvSpPr>
          <p:spPr>
            <a:xfrm>
              <a:off x="9520301" y="3024187"/>
              <a:ext cx="2009775" cy="2819400"/>
            </a:xfrm>
            <a:custGeom>
              <a:avLst/>
              <a:gdLst/>
              <a:ahLst/>
              <a:cxnLst/>
              <a:rect l="l" t="t" r="r" b="b"/>
              <a:pathLst>
                <a:path w="2009775" h="2819400">
                  <a:moveTo>
                    <a:pt x="2009775" y="0"/>
                  </a:moveTo>
                  <a:lnTo>
                    <a:pt x="0" y="0"/>
                  </a:lnTo>
                  <a:lnTo>
                    <a:pt x="0" y="2819400"/>
                  </a:lnTo>
                  <a:lnTo>
                    <a:pt x="2009775" y="2819400"/>
                  </a:lnTo>
                  <a:lnTo>
                    <a:pt x="2009775" y="0"/>
                  </a:lnTo>
                  <a:close/>
                </a:path>
              </a:pathLst>
            </a:custGeom>
            <a:solidFill>
              <a:srgbClr val="CCD4F7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520301" y="3024187"/>
              <a:ext cx="2009775" cy="2819400"/>
            </a:xfrm>
            <a:custGeom>
              <a:avLst/>
              <a:gdLst/>
              <a:ahLst/>
              <a:cxnLst/>
              <a:rect l="l" t="t" r="r" b="b"/>
              <a:pathLst>
                <a:path w="2009775" h="2819400">
                  <a:moveTo>
                    <a:pt x="0" y="2819400"/>
                  </a:moveTo>
                  <a:lnTo>
                    <a:pt x="2009775" y="2819400"/>
                  </a:lnTo>
                  <a:lnTo>
                    <a:pt x="2009775" y="0"/>
                  </a:lnTo>
                  <a:lnTo>
                    <a:pt x="0" y="0"/>
                  </a:lnTo>
                  <a:lnTo>
                    <a:pt x="0" y="2819400"/>
                  </a:lnTo>
                  <a:close/>
                </a:path>
              </a:pathLst>
            </a:custGeom>
            <a:ln w="12700">
              <a:solidFill>
                <a:srgbClr val="CCD4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101326" y="3300475"/>
              <a:ext cx="847725" cy="847725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423799" y="0"/>
                  </a:moveTo>
                  <a:lnTo>
                    <a:pt x="374374" y="2851"/>
                  </a:lnTo>
                  <a:lnTo>
                    <a:pt x="326624" y="11192"/>
                  </a:lnTo>
                  <a:lnTo>
                    <a:pt x="280867" y="24706"/>
                  </a:lnTo>
                  <a:lnTo>
                    <a:pt x="237421" y="43074"/>
                  </a:lnTo>
                  <a:lnTo>
                    <a:pt x="196603" y="65979"/>
                  </a:lnTo>
                  <a:lnTo>
                    <a:pt x="158732" y="93102"/>
                  </a:lnTo>
                  <a:lnTo>
                    <a:pt x="124126" y="124126"/>
                  </a:lnTo>
                  <a:lnTo>
                    <a:pt x="93102" y="158732"/>
                  </a:lnTo>
                  <a:lnTo>
                    <a:pt x="65979" y="196603"/>
                  </a:lnTo>
                  <a:lnTo>
                    <a:pt x="43074" y="237421"/>
                  </a:lnTo>
                  <a:lnTo>
                    <a:pt x="24706" y="280867"/>
                  </a:lnTo>
                  <a:lnTo>
                    <a:pt x="11192" y="326624"/>
                  </a:lnTo>
                  <a:lnTo>
                    <a:pt x="2851" y="374374"/>
                  </a:lnTo>
                  <a:lnTo>
                    <a:pt x="0" y="423799"/>
                  </a:lnTo>
                  <a:lnTo>
                    <a:pt x="2851" y="473225"/>
                  </a:lnTo>
                  <a:lnTo>
                    <a:pt x="11192" y="520980"/>
                  </a:lnTo>
                  <a:lnTo>
                    <a:pt x="24706" y="566745"/>
                  </a:lnTo>
                  <a:lnTo>
                    <a:pt x="43074" y="610201"/>
                  </a:lnTo>
                  <a:lnTo>
                    <a:pt x="65979" y="651031"/>
                  </a:lnTo>
                  <a:lnTo>
                    <a:pt x="93102" y="688915"/>
                  </a:lnTo>
                  <a:lnTo>
                    <a:pt x="124126" y="723534"/>
                  </a:lnTo>
                  <a:lnTo>
                    <a:pt x="158732" y="754572"/>
                  </a:lnTo>
                  <a:lnTo>
                    <a:pt x="196603" y="781708"/>
                  </a:lnTo>
                  <a:lnTo>
                    <a:pt x="237421" y="804624"/>
                  </a:lnTo>
                  <a:lnTo>
                    <a:pt x="280867" y="823003"/>
                  </a:lnTo>
                  <a:lnTo>
                    <a:pt x="326624" y="836525"/>
                  </a:lnTo>
                  <a:lnTo>
                    <a:pt x="374374" y="844871"/>
                  </a:lnTo>
                  <a:lnTo>
                    <a:pt x="423799" y="847725"/>
                  </a:lnTo>
                  <a:lnTo>
                    <a:pt x="469978" y="845236"/>
                  </a:lnTo>
                  <a:lnTo>
                    <a:pt x="514720" y="837944"/>
                  </a:lnTo>
                  <a:lnTo>
                    <a:pt x="557766" y="826106"/>
                  </a:lnTo>
                  <a:lnTo>
                    <a:pt x="598857" y="809982"/>
                  </a:lnTo>
                  <a:lnTo>
                    <a:pt x="637732" y="789831"/>
                  </a:lnTo>
                  <a:lnTo>
                    <a:pt x="674135" y="765912"/>
                  </a:lnTo>
                  <a:lnTo>
                    <a:pt x="707805" y="738484"/>
                  </a:lnTo>
                  <a:lnTo>
                    <a:pt x="738484" y="707805"/>
                  </a:lnTo>
                  <a:lnTo>
                    <a:pt x="765912" y="674135"/>
                  </a:lnTo>
                  <a:lnTo>
                    <a:pt x="789831" y="637732"/>
                  </a:lnTo>
                  <a:lnTo>
                    <a:pt x="809982" y="598857"/>
                  </a:lnTo>
                  <a:lnTo>
                    <a:pt x="826106" y="557766"/>
                  </a:lnTo>
                  <a:lnTo>
                    <a:pt x="837944" y="514720"/>
                  </a:lnTo>
                  <a:lnTo>
                    <a:pt x="845236" y="469978"/>
                  </a:lnTo>
                  <a:lnTo>
                    <a:pt x="847725" y="423799"/>
                  </a:lnTo>
                  <a:lnTo>
                    <a:pt x="844871" y="374374"/>
                  </a:lnTo>
                  <a:lnTo>
                    <a:pt x="836525" y="326624"/>
                  </a:lnTo>
                  <a:lnTo>
                    <a:pt x="823003" y="280867"/>
                  </a:lnTo>
                  <a:lnTo>
                    <a:pt x="804624" y="237421"/>
                  </a:lnTo>
                  <a:lnTo>
                    <a:pt x="781708" y="196603"/>
                  </a:lnTo>
                  <a:lnTo>
                    <a:pt x="754572" y="158732"/>
                  </a:lnTo>
                  <a:lnTo>
                    <a:pt x="723534" y="124126"/>
                  </a:lnTo>
                  <a:lnTo>
                    <a:pt x="688915" y="93102"/>
                  </a:lnTo>
                  <a:lnTo>
                    <a:pt x="651031" y="65979"/>
                  </a:lnTo>
                  <a:lnTo>
                    <a:pt x="610201" y="43074"/>
                  </a:lnTo>
                  <a:lnTo>
                    <a:pt x="566745" y="24706"/>
                  </a:lnTo>
                  <a:lnTo>
                    <a:pt x="520980" y="11192"/>
                  </a:lnTo>
                  <a:lnTo>
                    <a:pt x="473225" y="2851"/>
                  </a:lnTo>
                  <a:lnTo>
                    <a:pt x="423799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01326" y="3300475"/>
              <a:ext cx="847725" cy="847725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0" y="423799"/>
                  </a:moveTo>
                  <a:lnTo>
                    <a:pt x="2851" y="374374"/>
                  </a:lnTo>
                  <a:lnTo>
                    <a:pt x="11192" y="326624"/>
                  </a:lnTo>
                  <a:lnTo>
                    <a:pt x="24706" y="280867"/>
                  </a:lnTo>
                  <a:lnTo>
                    <a:pt x="43074" y="237421"/>
                  </a:lnTo>
                  <a:lnTo>
                    <a:pt x="65979" y="196603"/>
                  </a:lnTo>
                  <a:lnTo>
                    <a:pt x="93102" y="158732"/>
                  </a:lnTo>
                  <a:lnTo>
                    <a:pt x="124126" y="124126"/>
                  </a:lnTo>
                  <a:lnTo>
                    <a:pt x="158732" y="93102"/>
                  </a:lnTo>
                  <a:lnTo>
                    <a:pt x="196603" y="65979"/>
                  </a:lnTo>
                  <a:lnTo>
                    <a:pt x="237421" y="43074"/>
                  </a:lnTo>
                  <a:lnTo>
                    <a:pt x="280867" y="24706"/>
                  </a:lnTo>
                  <a:lnTo>
                    <a:pt x="326624" y="11192"/>
                  </a:lnTo>
                  <a:lnTo>
                    <a:pt x="374374" y="2851"/>
                  </a:lnTo>
                  <a:lnTo>
                    <a:pt x="423799" y="0"/>
                  </a:lnTo>
                  <a:lnTo>
                    <a:pt x="473225" y="2851"/>
                  </a:lnTo>
                  <a:lnTo>
                    <a:pt x="520980" y="11192"/>
                  </a:lnTo>
                  <a:lnTo>
                    <a:pt x="566745" y="24706"/>
                  </a:lnTo>
                  <a:lnTo>
                    <a:pt x="610201" y="43074"/>
                  </a:lnTo>
                  <a:lnTo>
                    <a:pt x="651031" y="65979"/>
                  </a:lnTo>
                  <a:lnTo>
                    <a:pt x="688915" y="93102"/>
                  </a:lnTo>
                  <a:lnTo>
                    <a:pt x="723534" y="124126"/>
                  </a:lnTo>
                  <a:lnTo>
                    <a:pt x="754572" y="158732"/>
                  </a:lnTo>
                  <a:lnTo>
                    <a:pt x="781708" y="196603"/>
                  </a:lnTo>
                  <a:lnTo>
                    <a:pt x="804624" y="237421"/>
                  </a:lnTo>
                  <a:lnTo>
                    <a:pt x="823003" y="280867"/>
                  </a:lnTo>
                  <a:lnTo>
                    <a:pt x="836525" y="326624"/>
                  </a:lnTo>
                  <a:lnTo>
                    <a:pt x="844871" y="374374"/>
                  </a:lnTo>
                  <a:lnTo>
                    <a:pt x="847725" y="423799"/>
                  </a:lnTo>
                  <a:lnTo>
                    <a:pt x="845236" y="469978"/>
                  </a:lnTo>
                  <a:lnTo>
                    <a:pt x="837944" y="514720"/>
                  </a:lnTo>
                  <a:lnTo>
                    <a:pt x="826106" y="557766"/>
                  </a:lnTo>
                  <a:lnTo>
                    <a:pt x="809982" y="598857"/>
                  </a:lnTo>
                  <a:lnTo>
                    <a:pt x="789831" y="637732"/>
                  </a:lnTo>
                  <a:lnTo>
                    <a:pt x="765912" y="674135"/>
                  </a:lnTo>
                  <a:lnTo>
                    <a:pt x="738484" y="707805"/>
                  </a:lnTo>
                  <a:lnTo>
                    <a:pt x="707805" y="738484"/>
                  </a:lnTo>
                  <a:lnTo>
                    <a:pt x="674135" y="765912"/>
                  </a:lnTo>
                  <a:lnTo>
                    <a:pt x="637732" y="789831"/>
                  </a:lnTo>
                  <a:lnTo>
                    <a:pt x="598857" y="809982"/>
                  </a:lnTo>
                  <a:lnTo>
                    <a:pt x="557766" y="826106"/>
                  </a:lnTo>
                  <a:lnTo>
                    <a:pt x="514720" y="837944"/>
                  </a:lnTo>
                  <a:lnTo>
                    <a:pt x="469978" y="845236"/>
                  </a:lnTo>
                  <a:lnTo>
                    <a:pt x="423799" y="847725"/>
                  </a:lnTo>
                  <a:lnTo>
                    <a:pt x="374374" y="844871"/>
                  </a:lnTo>
                  <a:lnTo>
                    <a:pt x="326624" y="836525"/>
                  </a:lnTo>
                  <a:lnTo>
                    <a:pt x="280867" y="823003"/>
                  </a:lnTo>
                  <a:lnTo>
                    <a:pt x="237421" y="804624"/>
                  </a:lnTo>
                  <a:lnTo>
                    <a:pt x="196603" y="781708"/>
                  </a:lnTo>
                  <a:lnTo>
                    <a:pt x="158732" y="754572"/>
                  </a:lnTo>
                  <a:lnTo>
                    <a:pt x="124126" y="723534"/>
                  </a:lnTo>
                  <a:lnTo>
                    <a:pt x="93102" y="688915"/>
                  </a:lnTo>
                  <a:lnTo>
                    <a:pt x="65979" y="651031"/>
                  </a:lnTo>
                  <a:lnTo>
                    <a:pt x="43074" y="610201"/>
                  </a:lnTo>
                  <a:lnTo>
                    <a:pt x="24706" y="566745"/>
                  </a:lnTo>
                  <a:lnTo>
                    <a:pt x="11192" y="520980"/>
                  </a:lnTo>
                  <a:lnTo>
                    <a:pt x="2851" y="473225"/>
                  </a:lnTo>
                  <a:lnTo>
                    <a:pt x="0" y="423799"/>
                  </a:lnTo>
                  <a:close/>
                </a:path>
              </a:pathLst>
            </a:custGeom>
            <a:ln w="12700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9513951" y="3366706"/>
            <a:ext cx="2022475" cy="20358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30"/>
              </a:spcBef>
            </a:pPr>
            <a:r>
              <a:rPr sz="4100" spc="-50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endParaRPr sz="4100">
              <a:latin typeface="Arial MT"/>
              <a:cs typeface="Arial MT"/>
            </a:endParaRPr>
          </a:p>
          <a:p>
            <a:pPr marL="161925" marR="175895">
              <a:lnSpc>
                <a:spcPts val="1500"/>
              </a:lnSpc>
              <a:spcBef>
                <a:spcPts val="3290"/>
              </a:spcBef>
            </a:pPr>
            <a:r>
              <a:rPr sz="1400" spc="-10" dirty="0">
                <a:latin typeface="Arial MT"/>
                <a:cs typeface="Arial MT"/>
              </a:rPr>
              <a:t>Supervision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du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tunnel </a:t>
            </a:r>
            <a:r>
              <a:rPr sz="1400" dirty="0">
                <a:latin typeface="Arial MT"/>
                <a:cs typeface="Arial MT"/>
              </a:rPr>
              <a:t>et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des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routes</a:t>
            </a:r>
            <a:endParaRPr sz="1400">
              <a:latin typeface="Arial MT"/>
              <a:cs typeface="Arial MT"/>
            </a:endParaRPr>
          </a:p>
          <a:p>
            <a:pPr marL="217804" indent="-6223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17804" algn="l"/>
              </a:tabLst>
            </a:pPr>
            <a:r>
              <a:rPr sz="1100" b="1" spc="-10" dirty="0">
                <a:latin typeface="Arial"/>
                <a:cs typeface="Arial"/>
              </a:rPr>
              <a:t>Prometheus</a:t>
            </a:r>
            <a:r>
              <a:rPr sz="1100" spc="-10" dirty="0">
                <a:latin typeface="Arial MT"/>
                <a:cs typeface="Arial MT"/>
              </a:rPr>
              <a:t>,</a:t>
            </a:r>
            <a:endParaRPr sz="1100">
              <a:latin typeface="Arial MT"/>
              <a:cs typeface="Arial MT"/>
            </a:endParaRPr>
          </a:p>
          <a:p>
            <a:pPr marL="217804" indent="-62230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217804" algn="l"/>
              </a:tabLst>
            </a:pPr>
            <a:r>
              <a:rPr sz="1100" b="1" spc="-10" dirty="0">
                <a:latin typeface="Arial"/>
                <a:cs typeface="Arial"/>
              </a:rPr>
              <a:t>NetFlow</a:t>
            </a:r>
            <a:endParaRPr sz="1100">
              <a:latin typeface="Arial"/>
              <a:cs typeface="Arial"/>
            </a:endParaRPr>
          </a:p>
          <a:p>
            <a:pPr marL="217804" indent="-62230">
              <a:lnSpc>
                <a:spcPct val="100000"/>
              </a:lnSpc>
              <a:spcBef>
                <a:spcPts val="105"/>
              </a:spcBef>
              <a:buChar char="•"/>
              <a:tabLst>
                <a:tab pos="217804" algn="l"/>
              </a:tabLst>
            </a:pPr>
            <a:r>
              <a:rPr sz="1100" spc="-80" dirty="0">
                <a:latin typeface="Arial MT"/>
                <a:cs typeface="Arial MT"/>
              </a:rPr>
              <a:t>GUI</a:t>
            </a:r>
            <a:r>
              <a:rPr sz="110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pfSense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9513951" y="5837237"/>
            <a:ext cx="2022475" cy="22225"/>
            <a:chOff x="9513951" y="5837237"/>
            <a:chExt cx="2022475" cy="22225"/>
          </a:xfrm>
        </p:grpSpPr>
        <p:sp>
          <p:nvSpPr>
            <p:cNvPr id="47" name="object 47"/>
            <p:cNvSpPr/>
            <p:nvPr/>
          </p:nvSpPr>
          <p:spPr>
            <a:xfrm>
              <a:off x="9520301" y="5843587"/>
              <a:ext cx="2009775" cy="9525"/>
            </a:xfrm>
            <a:custGeom>
              <a:avLst/>
              <a:gdLst/>
              <a:ahLst/>
              <a:cxnLst/>
              <a:rect l="l" t="t" r="r" b="b"/>
              <a:pathLst>
                <a:path w="2009775" h="9525">
                  <a:moveTo>
                    <a:pt x="200977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520301" y="5843587"/>
              <a:ext cx="2009775" cy="9525"/>
            </a:xfrm>
            <a:custGeom>
              <a:avLst/>
              <a:gdLst/>
              <a:ahLst/>
              <a:cxnLst/>
              <a:rect l="l" t="t" r="r" b="b"/>
              <a:pathLst>
                <a:path w="2009775" h="9525">
                  <a:moveTo>
                    <a:pt x="0" y="9525"/>
                  </a:moveTo>
                  <a:lnTo>
                    <a:pt x="2009775" y="9525"/>
                  </a:lnTo>
                  <a:lnTo>
                    <a:pt x="2009775" y="0"/>
                  </a:lnTo>
                  <a:lnTo>
                    <a:pt x="0" y="0"/>
                  </a:lnTo>
                  <a:lnTo>
                    <a:pt x="0" y="9525"/>
                  </a:lnTo>
                  <a:close/>
                </a:path>
              </a:pathLst>
            </a:custGeom>
            <a:ln w="12700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1238230" y="6490392"/>
            <a:ext cx="2159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sz="900" b="1" dirty="0">
                <a:latin typeface="Arial"/>
                <a:cs typeface="Arial"/>
              </a:rPr>
              <a:t>3</a:t>
            </a:r>
            <a:r>
              <a:rPr lang="fr-FR" sz="900" b="1" spc="-5" dirty="0">
                <a:latin typeface="Arial"/>
                <a:cs typeface="Arial"/>
              </a:rPr>
              <a:t>1</a:t>
            </a:r>
            <a:r>
              <a:rPr sz="900" b="1" dirty="0">
                <a:latin typeface="Arial"/>
                <a:cs typeface="Arial"/>
              </a:rPr>
              <a:t> </a:t>
            </a:r>
            <a:endParaRPr sz="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719455" y="948372"/>
            <a:ext cx="7803515" cy="6245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b="1" spc="-285" dirty="0">
                <a:latin typeface="Arial"/>
                <a:cs typeface="Arial"/>
              </a:rPr>
              <a:t>Tests de connectivité</a:t>
            </a:r>
            <a:endParaRPr b="1" spc="-18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616" y="1847769"/>
            <a:ext cx="10895330" cy="4467860"/>
            <a:chOff x="628616" y="1847769"/>
            <a:chExt cx="10895330" cy="4467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616" y="1847769"/>
              <a:ext cx="10829991" cy="44483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2019300"/>
              <a:ext cx="10306050" cy="3924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6275" y="6276975"/>
              <a:ext cx="10847705" cy="0"/>
            </a:xfrm>
            <a:custGeom>
              <a:avLst/>
              <a:gdLst/>
              <a:ahLst/>
              <a:cxnLst/>
              <a:rect l="l" t="t" r="r" b="b"/>
              <a:pathLst>
                <a:path w="10847705">
                  <a:moveTo>
                    <a:pt x="0" y="0"/>
                  </a:moveTo>
                  <a:lnTo>
                    <a:pt x="10847451" y="0"/>
                  </a:lnTo>
                </a:path>
              </a:pathLst>
            </a:custGeom>
            <a:ln w="76200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67600" y="1650124"/>
            <a:ext cx="3048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Ping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Site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A</a:t>
            </a:r>
            <a:r>
              <a:rPr lang="fr-FR" sz="1800" b="1" spc="-50" dirty="0">
                <a:latin typeface="Calibri"/>
                <a:cs typeface="Calibri"/>
              </a:rPr>
              <a:t> vers Site B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3</a:t>
            </a:r>
            <a:r>
              <a:rPr lang="fr-FR" spc="-5" dirty="0"/>
              <a:t>2</a:t>
            </a:r>
            <a:r>
              <a:rPr dirty="0"/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872990">
              <a:lnSpc>
                <a:spcPct val="100000"/>
              </a:lnSpc>
              <a:spcBef>
                <a:spcPts val="130"/>
              </a:spcBef>
            </a:pPr>
            <a:r>
              <a:rPr b="1" spc="-215" dirty="0">
                <a:latin typeface="Arial"/>
                <a:cs typeface="Arial"/>
              </a:rPr>
              <a:t>Contexte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spc="-315" dirty="0">
                <a:latin typeface="Arial"/>
                <a:cs typeface="Arial"/>
              </a:rPr>
              <a:t>du</a:t>
            </a:r>
            <a:r>
              <a:rPr b="1" spc="20" dirty="0">
                <a:latin typeface="Arial"/>
                <a:cs typeface="Arial"/>
              </a:rPr>
              <a:t> </a:t>
            </a:r>
            <a:r>
              <a:rPr b="1" spc="-90" dirty="0">
                <a:latin typeface="Arial"/>
                <a:cs typeface="Arial"/>
              </a:rPr>
              <a:t>Projet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4857749" cy="685786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581650" y="1028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70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79745" y="2635821"/>
            <a:ext cx="5775960" cy="307784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41300" marR="347980" indent="-229235">
              <a:lnSpc>
                <a:spcPct val="119900"/>
              </a:lnSpc>
              <a:spcBef>
                <a:spcPts val="70"/>
              </a:spcBef>
              <a:buSzPct val="85000"/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Mise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place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d'un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réseau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virtuel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automatisé, programmable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intelligent,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représentant</a:t>
            </a:r>
            <a:r>
              <a:rPr sz="2000" spc="-25" dirty="0">
                <a:latin typeface="Calibri"/>
                <a:cs typeface="Calibri"/>
              </a:rPr>
              <a:t> une </a:t>
            </a:r>
            <a:r>
              <a:rPr sz="2000" spc="-10" dirty="0">
                <a:latin typeface="Calibri"/>
                <a:cs typeface="Calibri"/>
              </a:rPr>
              <a:t>infrastructure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proche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celle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qu’on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retrouve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dans </a:t>
            </a:r>
            <a:r>
              <a:rPr sz="2000" dirty="0">
                <a:latin typeface="Calibri"/>
                <a:cs typeface="Calibri"/>
              </a:rPr>
              <a:t>une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entreprise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réelle.</a:t>
            </a:r>
            <a:endParaRPr sz="2000" dirty="0">
              <a:latin typeface="Calibri"/>
              <a:cs typeface="Calibri"/>
            </a:endParaRPr>
          </a:p>
          <a:p>
            <a:pPr marL="241300" marR="5080" indent="-229235">
              <a:lnSpc>
                <a:spcPct val="120000"/>
              </a:lnSpc>
              <a:spcBef>
                <a:spcPts val="1025"/>
              </a:spcBef>
              <a:buSzPct val="85000"/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Déploiement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à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l’aide </a:t>
            </a:r>
            <a:r>
              <a:rPr sz="2000" dirty="0">
                <a:latin typeface="Calibri"/>
                <a:cs typeface="Calibri"/>
              </a:rPr>
              <a:t>de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machines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virtuelles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créées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et </a:t>
            </a:r>
            <a:r>
              <a:rPr sz="2000" spc="-10" dirty="0">
                <a:latin typeface="Calibri"/>
                <a:cs typeface="Calibri"/>
              </a:rPr>
              <a:t>configurées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automatiquement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avec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Vagrant</a:t>
            </a:r>
            <a:r>
              <a:rPr sz="2000" spc="-20" dirty="0">
                <a:latin typeface="Calibri"/>
                <a:cs typeface="Calibri"/>
              </a:rPr>
              <a:t>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piloté </a:t>
            </a:r>
            <a:r>
              <a:rPr sz="2000" dirty="0">
                <a:latin typeface="Calibri"/>
                <a:cs typeface="Calibri"/>
              </a:rPr>
              <a:t>par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outils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comme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FRRouting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Open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vSwitch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le </a:t>
            </a:r>
            <a:r>
              <a:rPr sz="2000" b="1" dirty="0">
                <a:latin typeface="Calibri"/>
                <a:cs typeface="Calibri"/>
              </a:rPr>
              <a:t>contrôleur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SDN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Ryu</a:t>
            </a:r>
            <a:r>
              <a:rPr sz="2000" spc="-20" dirty="0"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ts val="994"/>
              </a:lnSpc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455" y="948372"/>
            <a:ext cx="5147945" cy="6245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b="1" spc="-285" dirty="0">
                <a:latin typeface="Arial"/>
                <a:cs typeface="Arial"/>
              </a:rPr>
              <a:t>Tests de connectivité</a:t>
            </a:r>
            <a:endParaRPr b="1" spc="-18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1500" y="1504950"/>
            <a:ext cx="10952480" cy="4924425"/>
            <a:chOff x="571500" y="1504950"/>
            <a:chExt cx="10952480" cy="4924425"/>
          </a:xfrm>
        </p:grpSpPr>
        <p:sp>
          <p:nvSpPr>
            <p:cNvPr id="4" name="object 4"/>
            <p:cNvSpPr/>
            <p:nvPr/>
          </p:nvSpPr>
          <p:spPr>
            <a:xfrm>
              <a:off x="676275" y="6276975"/>
              <a:ext cx="10847705" cy="0"/>
            </a:xfrm>
            <a:custGeom>
              <a:avLst/>
              <a:gdLst/>
              <a:ahLst/>
              <a:cxnLst/>
              <a:rect l="l" t="t" r="r" b="b"/>
              <a:pathLst>
                <a:path w="10847705">
                  <a:moveTo>
                    <a:pt x="0" y="0"/>
                  </a:moveTo>
                  <a:lnTo>
                    <a:pt x="10847451" y="0"/>
                  </a:lnTo>
                </a:path>
              </a:pathLst>
            </a:custGeom>
            <a:ln w="76200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" y="1504950"/>
              <a:ext cx="10020300" cy="49244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050" y="1714500"/>
              <a:ext cx="9420225" cy="432435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3</a:t>
            </a:r>
            <a:r>
              <a:rPr lang="fr-FR" spc="-5" dirty="0"/>
              <a:t>3</a:t>
            </a:r>
            <a:r>
              <a:rPr dirty="0"/>
              <a:t>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2B8BDB2-A678-915E-05EE-9A24B8346B07}"/>
              </a:ext>
            </a:extLst>
          </p:cNvPr>
          <p:cNvSpPr txBox="1"/>
          <p:nvPr/>
        </p:nvSpPr>
        <p:spPr>
          <a:xfrm>
            <a:off x="8077200" y="12917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1800" b="1" dirty="0">
                <a:latin typeface="Calibri"/>
                <a:cs typeface="Calibri"/>
              </a:rPr>
              <a:t>Ping</a:t>
            </a:r>
            <a:r>
              <a:rPr lang="fr-FR" sz="1800" b="1" spc="-40" dirty="0">
                <a:latin typeface="Calibri"/>
                <a:cs typeface="Calibri"/>
              </a:rPr>
              <a:t> </a:t>
            </a:r>
            <a:r>
              <a:rPr lang="fr-FR" sz="1800" b="1" dirty="0">
                <a:latin typeface="Calibri"/>
                <a:cs typeface="Calibri"/>
              </a:rPr>
              <a:t>Site</a:t>
            </a:r>
            <a:r>
              <a:rPr lang="fr-FR" sz="1800" b="1" spc="-15" dirty="0">
                <a:latin typeface="Calibri"/>
                <a:cs typeface="Calibri"/>
              </a:rPr>
              <a:t> </a:t>
            </a:r>
            <a:r>
              <a:rPr lang="fr-FR" b="1" spc="-50" dirty="0">
                <a:latin typeface="Calibri"/>
                <a:cs typeface="Calibri"/>
              </a:rPr>
              <a:t>B</a:t>
            </a:r>
            <a:r>
              <a:rPr lang="fr-FR" sz="1800" b="1" spc="-50" dirty="0">
                <a:latin typeface="Calibri"/>
                <a:cs typeface="Calibri"/>
              </a:rPr>
              <a:t> vers Site A</a:t>
            </a:r>
            <a:endParaRPr lang="fr-FR"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455" y="948372"/>
            <a:ext cx="5757545" cy="6245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b="1" dirty="0">
                <a:latin typeface="Calibri"/>
                <a:cs typeface="Calibri"/>
              </a:rPr>
              <a:t>Aperçu du tunnel </a:t>
            </a:r>
            <a:r>
              <a:rPr lang="fr-FR" b="1" dirty="0" err="1">
                <a:latin typeface="Calibri"/>
                <a:cs typeface="Calibri"/>
              </a:rPr>
              <a:t>Ipsec</a:t>
            </a:r>
            <a:endParaRPr lang="fr-FR" sz="40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6275" y="6276975"/>
            <a:ext cx="10847705" cy="0"/>
          </a:xfrm>
          <a:custGeom>
            <a:avLst/>
            <a:gdLst/>
            <a:ahLst/>
            <a:cxnLst/>
            <a:rect l="l" t="t" r="r" b="b"/>
            <a:pathLst>
              <a:path w="10847705">
                <a:moveTo>
                  <a:pt x="0" y="0"/>
                </a:moveTo>
                <a:lnTo>
                  <a:pt x="10847451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001000" y="1521196"/>
            <a:ext cx="24799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b="1" dirty="0">
                <a:latin typeface="Calibri"/>
                <a:cs typeface="Calibri"/>
              </a:rPr>
              <a:t>Site A vers Site B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00074" y="1695365"/>
            <a:ext cx="9525635" cy="4201160"/>
            <a:chOff x="1200074" y="1695365"/>
            <a:chExt cx="9525635" cy="42011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0074" y="1695365"/>
              <a:ext cx="9525150" cy="42006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599" y="1866899"/>
              <a:ext cx="9001125" cy="36766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55687" y="5599429"/>
            <a:ext cx="897001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b="1" spc="-210" dirty="0">
                <a:latin typeface="Arial"/>
                <a:cs typeface="Arial"/>
              </a:rPr>
              <a:t>Configuration</a:t>
            </a:r>
            <a:r>
              <a:rPr sz="3950" b="1" spc="-45" dirty="0">
                <a:latin typeface="Arial"/>
                <a:cs typeface="Arial"/>
              </a:rPr>
              <a:t> </a:t>
            </a:r>
            <a:r>
              <a:rPr sz="3950" b="1" spc="-315" dirty="0">
                <a:latin typeface="Arial"/>
                <a:cs typeface="Arial"/>
              </a:rPr>
              <a:t>du</a:t>
            </a:r>
            <a:r>
              <a:rPr sz="3950" b="1" spc="-10" dirty="0">
                <a:latin typeface="Arial"/>
                <a:cs typeface="Arial"/>
              </a:rPr>
              <a:t> </a:t>
            </a:r>
            <a:r>
              <a:rPr sz="3950" b="1" spc="-160" dirty="0">
                <a:latin typeface="Arial"/>
                <a:cs typeface="Arial"/>
              </a:rPr>
              <a:t>VPN</a:t>
            </a:r>
            <a:r>
              <a:rPr sz="3950" b="1" spc="-10" dirty="0">
                <a:latin typeface="Arial"/>
                <a:cs typeface="Arial"/>
              </a:rPr>
              <a:t> </a:t>
            </a:r>
            <a:r>
              <a:rPr sz="3950" b="1" spc="-135" dirty="0">
                <a:latin typeface="Arial"/>
                <a:cs typeface="Arial"/>
              </a:rPr>
              <a:t>IPSec</a:t>
            </a:r>
            <a:r>
              <a:rPr sz="3950" b="1" spc="-45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Site-</a:t>
            </a:r>
            <a:r>
              <a:rPr sz="3950" b="1" spc="55" dirty="0">
                <a:latin typeface="Arial"/>
                <a:cs typeface="Arial"/>
              </a:rPr>
              <a:t>to-</a:t>
            </a:r>
            <a:r>
              <a:rPr sz="3950" b="1" spc="-20" dirty="0">
                <a:latin typeface="Arial"/>
                <a:cs typeface="Arial"/>
              </a:rPr>
              <a:t>Site</a:t>
            </a:r>
            <a:endParaRPr sz="39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3</a:t>
            </a:r>
            <a:r>
              <a:rPr lang="fr-FR" spc="-5" dirty="0"/>
              <a:t>4</a:t>
            </a:r>
            <a:r>
              <a:rPr dirty="0"/>
              <a:t>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45485" y="4676140"/>
            <a:ext cx="670750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spc="-245" dirty="0">
                <a:latin typeface="Arial"/>
                <a:cs typeface="Arial"/>
              </a:rPr>
              <a:t>Supervision</a:t>
            </a:r>
            <a:r>
              <a:rPr sz="4400" b="1" spc="-65" dirty="0">
                <a:latin typeface="Arial"/>
                <a:cs typeface="Arial"/>
              </a:rPr>
              <a:t> </a:t>
            </a:r>
            <a:r>
              <a:rPr sz="4400" b="1" spc="-55" dirty="0">
                <a:latin typeface="Arial"/>
                <a:cs typeface="Arial"/>
              </a:rPr>
              <a:t>et</a:t>
            </a:r>
            <a:r>
              <a:rPr sz="4400" b="1" spc="-195" dirty="0">
                <a:latin typeface="Arial"/>
                <a:cs typeface="Arial"/>
              </a:rPr>
              <a:t> </a:t>
            </a:r>
            <a:r>
              <a:rPr sz="4400" b="1" spc="-155" dirty="0">
                <a:latin typeface="Arial"/>
                <a:cs typeface="Arial"/>
              </a:rPr>
              <a:t>Surveillance</a:t>
            </a:r>
            <a:endParaRPr sz="4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38350" y="123825"/>
            <a:ext cx="8277225" cy="4733925"/>
            <a:chOff x="2038350" y="123825"/>
            <a:chExt cx="8277225" cy="47339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8350" y="123825"/>
              <a:ext cx="8277225" cy="47339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7900" y="333375"/>
              <a:ext cx="7677150" cy="413385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5819775" y="5657850"/>
            <a:ext cx="548640" cy="0"/>
          </a:xfrm>
          <a:custGeom>
            <a:avLst/>
            <a:gdLst/>
            <a:ahLst/>
            <a:cxnLst/>
            <a:rect l="l" t="t" r="r" b="b"/>
            <a:pathLst>
              <a:path w="548639">
                <a:moveTo>
                  <a:pt x="0" y="0"/>
                </a:moveTo>
                <a:lnTo>
                  <a:pt x="548639" y="0"/>
                </a:lnTo>
              </a:path>
            </a:pathLst>
          </a:custGeom>
          <a:ln w="5715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3</a:t>
            </a:r>
            <a:r>
              <a:rPr lang="fr-FR" spc="-5" dirty="0"/>
              <a:t>5</a:t>
            </a:r>
            <a:r>
              <a:rPr dirty="0"/>
              <a:t>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8150" y="428625"/>
            <a:ext cx="11496675" cy="6181725"/>
            <a:chOff x="438150" y="428625"/>
            <a:chExt cx="11496675" cy="6181725"/>
          </a:xfrm>
        </p:grpSpPr>
        <p:sp>
          <p:nvSpPr>
            <p:cNvPr id="3" name="object 3"/>
            <p:cNvSpPr/>
            <p:nvPr/>
          </p:nvSpPr>
          <p:spPr>
            <a:xfrm>
              <a:off x="647700" y="638175"/>
              <a:ext cx="10848975" cy="5581650"/>
            </a:xfrm>
            <a:custGeom>
              <a:avLst/>
              <a:gdLst/>
              <a:ahLst/>
              <a:cxnLst/>
              <a:rect l="l" t="t" r="r" b="b"/>
              <a:pathLst>
                <a:path w="10848975" h="5581650">
                  <a:moveTo>
                    <a:pt x="0" y="5581650"/>
                  </a:moveTo>
                  <a:lnTo>
                    <a:pt x="10848975" y="5581650"/>
                  </a:lnTo>
                  <a:lnTo>
                    <a:pt x="10848975" y="0"/>
                  </a:lnTo>
                  <a:lnTo>
                    <a:pt x="0" y="0"/>
                  </a:lnTo>
                  <a:lnTo>
                    <a:pt x="0" y="5581650"/>
                  </a:lnTo>
                  <a:close/>
                </a:path>
              </a:pathLst>
            </a:custGeom>
            <a:solidFill>
              <a:srgbClr val="F1F1F1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150" y="428625"/>
              <a:ext cx="11496675" cy="61817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700" y="638175"/>
              <a:ext cx="10896600" cy="55816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534775" y="638175"/>
              <a:ext cx="0" cy="5579745"/>
            </a:xfrm>
            <a:custGeom>
              <a:avLst/>
              <a:gdLst/>
              <a:ahLst/>
              <a:cxnLst/>
              <a:rect l="l" t="t" r="r" b="b"/>
              <a:pathLst>
                <a:path h="5579745">
                  <a:moveTo>
                    <a:pt x="0" y="5579516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3</a:t>
            </a:r>
            <a:r>
              <a:rPr lang="fr-FR" spc="-5" dirty="0"/>
              <a:t>6</a:t>
            </a:r>
            <a:r>
              <a:rPr dirty="0"/>
              <a:t>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875" y="618010"/>
            <a:ext cx="4309745" cy="6245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b="1" spc="-95" dirty="0">
                <a:latin typeface="Arial"/>
                <a:cs typeface="Arial"/>
              </a:rPr>
              <a:t>Prometheus </a:t>
            </a:r>
            <a:endParaRPr b="1" spc="-95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6275" y="6276975"/>
            <a:ext cx="10847705" cy="0"/>
          </a:xfrm>
          <a:custGeom>
            <a:avLst/>
            <a:gdLst/>
            <a:ahLst/>
            <a:cxnLst/>
            <a:rect l="l" t="t" r="r" b="b"/>
            <a:pathLst>
              <a:path w="10847705">
                <a:moveTo>
                  <a:pt x="0" y="0"/>
                </a:moveTo>
                <a:lnTo>
                  <a:pt x="10847451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31694" y="5476850"/>
            <a:ext cx="8993505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2400" dirty="0"/>
              <a:t>Prometheus, </a:t>
            </a:r>
            <a:r>
              <a:rPr lang="fr-FR" sz="2400" dirty="0" err="1"/>
              <a:t>nva</a:t>
            </a:r>
            <a:r>
              <a:rPr lang="fr-FR" sz="2400" dirty="0"/>
              <a:t> , </a:t>
            </a:r>
            <a:r>
              <a:rPr lang="fr-FR" sz="2400" dirty="0" err="1"/>
              <a:t>blackbox-icmp</a:t>
            </a:r>
            <a:r>
              <a:rPr lang="fr-FR" sz="2400" dirty="0"/>
              <a:t> , le site A et le site B sont bien UP.</a:t>
            </a:r>
            <a:r>
              <a:rPr lang="fr-FR" sz="2400" b="1" dirty="0"/>
              <a:t> </a:t>
            </a:r>
            <a:br>
              <a:rPr lang="fr-FR" sz="2400" b="1" dirty="0"/>
            </a:br>
            <a:endParaRPr sz="24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31695" y="1295400"/>
            <a:ext cx="8143875" cy="4314825"/>
            <a:chOff x="2124075" y="1504950"/>
            <a:chExt cx="8143875" cy="43148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4075" y="1504950"/>
              <a:ext cx="8143875" cy="43148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33625" y="1727514"/>
              <a:ext cx="7543800" cy="368872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3</a:t>
            </a:r>
            <a:r>
              <a:rPr lang="fr-FR" spc="-5" dirty="0"/>
              <a:t>7</a:t>
            </a:r>
            <a:r>
              <a:rPr dirty="0"/>
              <a:t>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4C26B17-0455-47A6-BAA3-157397F28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AD4333B-B83C-0B9B-2AF3-55A73CC0D8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0875" y="618010"/>
            <a:ext cx="4309745" cy="123238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b="1" spc="-95" dirty="0">
                <a:latin typeface="Arial"/>
                <a:cs typeface="Arial"/>
              </a:rPr>
              <a:t>Métric</a:t>
            </a:r>
            <a:br>
              <a:rPr lang="fr-FR" b="1" spc="-95" dirty="0">
                <a:latin typeface="Arial"/>
                <a:cs typeface="Arial"/>
              </a:rPr>
            </a:br>
            <a:r>
              <a:rPr lang="fr-FR" b="1" spc="-95" dirty="0">
                <a:latin typeface="Arial"/>
                <a:cs typeface="Arial"/>
              </a:rPr>
              <a:t>Icmp</a:t>
            </a:r>
            <a:endParaRPr b="1" spc="-95" dirty="0">
              <a:latin typeface="Arial"/>
              <a:cs typeface="Arial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27C2CA0-8987-1DA4-2CC9-45196B7F3D70}"/>
              </a:ext>
            </a:extLst>
          </p:cNvPr>
          <p:cNvSpPr/>
          <p:nvPr/>
        </p:nvSpPr>
        <p:spPr>
          <a:xfrm>
            <a:off x="676275" y="6276975"/>
            <a:ext cx="10847705" cy="0"/>
          </a:xfrm>
          <a:custGeom>
            <a:avLst/>
            <a:gdLst/>
            <a:ahLst/>
            <a:cxnLst/>
            <a:rect l="l" t="t" r="r" b="b"/>
            <a:pathLst>
              <a:path w="10847705">
                <a:moveTo>
                  <a:pt x="0" y="0"/>
                </a:moveTo>
                <a:lnTo>
                  <a:pt x="10847451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B6EE092-88C3-3EE3-4BA2-A7FC39F5C82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3</a:t>
            </a:r>
            <a:r>
              <a:rPr lang="fr-FR" spc="-5" dirty="0"/>
              <a:t>8</a:t>
            </a:r>
            <a:r>
              <a:rPr dirty="0"/>
              <a:t> </a:t>
            </a:r>
          </a:p>
        </p:txBody>
      </p:sp>
      <p:pic>
        <p:nvPicPr>
          <p:cNvPr id="9" name="Image 8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4788C740-9898-825E-FA96-DB839B253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397" y="199117"/>
            <a:ext cx="8190230" cy="517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375" y="1028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Questions</a:t>
            </a:r>
            <a:r>
              <a:rPr spc="-185" dirty="0"/>
              <a:t> </a:t>
            </a:r>
            <a:r>
              <a:rPr dirty="0"/>
              <a:t>&amp;</a:t>
            </a:r>
            <a:r>
              <a:rPr spc="-180" dirty="0"/>
              <a:t> </a:t>
            </a:r>
            <a:r>
              <a:rPr spc="-10" dirty="0"/>
              <a:t>enjeux</a:t>
            </a:r>
            <a:r>
              <a:rPr spc="-180" dirty="0"/>
              <a:t> </a:t>
            </a:r>
            <a:r>
              <a:rPr spc="-20" dirty="0"/>
              <a:t>techniques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lang="fr-FR" dirty="0"/>
              <a:t>39</a:t>
            </a:r>
            <a:r>
              <a:rPr dirty="0"/>
              <a:t>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9455" y="2689161"/>
            <a:ext cx="3928745" cy="23094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5"/>
              </a:spcBef>
              <a:buSzPct val="85000"/>
              <a:buChar char="•"/>
              <a:tabLst>
                <a:tab pos="240665" algn="l"/>
              </a:tabLst>
            </a:pPr>
            <a:r>
              <a:rPr sz="2000" dirty="0">
                <a:latin typeface="Arial MT"/>
                <a:cs typeface="Arial MT"/>
              </a:rPr>
              <a:t>Switch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110" dirty="0">
                <a:latin typeface="Arial MT"/>
                <a:cs typeface="Arial MT"/>
              </a:rPr>
              <a:t>SDN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vs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classique</a:t>
            </a:r>
            <a:endParaRPr sz="20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505"/>
              </a:spcBef>
              <a:buSzPct val="85000"/>
              <a:buChar char="•"/>
              <a:tabLst>
                <a:tab pos="240665" algn="l"/>
              </a:tabLst>
            </a:pPr>
            <a:r>
              <a:rPr lang="fr-FR" sz="2000" spc="-150" dirty="0">
                <a:latin typeface="Arial MT"/>
                <a:cs typeface="Arial MT"/>
              </a:rPr>
              <a:t>BGP</a:t>
            </a:r>
            <a:r>
              <a:rPr lang="fr-FR" sz="2000" spc="-20" dirty="0">
                <a:latin typeface="Arial MT"/>
                <a:cs typeface="Arial MT"/>
              </a:rPr>
              <a:t> </a:t>
            </a:r>
            <a:r>
              <a:rPr lang="fr-FR" sz="2000" dirty="0">
                <a:latin typeface="Arial MT"/>
                <a:cs typeface="Arial MT"/>
              </a:rPr>
              <a:t>vs</a:t>
            </a:r>
            <a:r>
              <a:rPr lang="fr-FR" sz="2000" spc="-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OSPF</a:t>
            </a:r>
            <a:endParaRPr sz="20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435"/>
              </a:spcBef>
              <a:buSzPct val="85000"/>
              <a:buChar char="•"/>
              <a:tabLst>
                <a:tab pos="240665" algn="l"/>
              </a:tabLst>
            </a:pPr>
            <a:r>
              <a:rPr sz="2000" spc="-50" dirty="0">
                <a:latin typeface="Arial MT"/>
                <a:cs typeface="Arial MT"/>
              </a:rPr>
              <a:t>Convergence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lente</a:t>
            </a:r>
            <a:endParaRPr sz="20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505"/>
              </a:spcBef>
              <a:buSzPct val="85000"/>
              <a:buChar char="•"/>
              <a:tabLst>
                <a:tab pos="240665" algn="l"/>
              </a:tabLst>
            </a:pPr>
            <a:r>
              <a:rPr sz="2000" dirty="0">
                <a:latin typeface="Arial MT"/>
                <a:cs typeface="Arial MT"/>
              </a:rPr>
              <a:t>Sécurité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-100" dirty="0">
                <a:latin typeface="Arial MT"/>
                <a:cs typeface="Arial MT"/>
              </a:rPr>
              <a:t>SDN,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alternatives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85" dirty="0">
                <a:latin typeface="Arial MT"/>
                <a:cs typeface="Arial MT"/>
              </a:rPr>
              <a:t>à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Istio</a:t>
            </a:r>
            <a:endParaRPr sz="2000" dirty="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505"/>
              </a:spcBef>
              <a:buSzPct val="85000"/>
              <a:buChar char="•"/>
              <a:tabLst>
                <a:tab pos="240665" algn="l"/>
              </a:tabLst>
            </a:pPr>
            <a:r>
              <a:rPr sz="2000" spc="-30" dirty="0">
                <a:latin typeface="Arial MT"/>
                <a:cs typeface="Arial MT"/>
              </a:rPr>
              <a:t>Déploiement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possible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spc="-30" dirty="0">
                <a:latin typeface="Arial MT"/>
                <a:cs typeface="Arial MT"/>
              </a:rPr>
              <a:t>en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cloud</a:t>
            </a:r>
            <a:endParaRPr sz="20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375" y="1028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756285" marR="5080" indent="-743585">
              <a:lnSpc>
                <a:spcPts val="4280"/>
              </a:lnSpc>
              <a:spcBef>
                <a:spcPts val="245"/>
              </a:spcBef>
              <a:tabLst>
                <a:tab pos="755650" algn="l"/>
              </a:tabLst>
            </a:pPr>
            <a:r>
              <a:rPr sz="3600" b="1" spc="-25" dirty="0">
                <a:latin typeface="Arial"/>
                <a:cs typeface="Arial"/>
              </a:rPr>
              <a:t>1.</a:t>
            </a:r>
            <a:r>
              <a:rPr sz="3600" b="1" dirty="0">
                <a:latin typeface="Arial"/>
                <a:cs typeface="Arial"/>
              </a:rPr>
              <a:t>	</a:t>
            </a:r>
            <a:r>
              <a:rPr sz="3600" b="1" spc="-175" dirty="0">
                <a:latin typeface="Arial"/>
                <a:cs typeface="Arial"/>
              </a:rPr>
              <a:t>Quelle</a:t>
            </a:r>
            <a:r>
              <a:rPr sz="3600" b="1" spc="-75" dirty="0">
                <a:latin typeface="Arial"/>
                <a:cs typeface="Arial"/>
              </a:rPr>
              <a:t> </a:t>
            </a:r>
            <a:r>
              <a:rPr sz="3600" b="1" spc="-140" dirty="0">
                <a:latin typeface="Arial"/>
                <a:cs typeface="Arial"/>
              </a:rPr>
              <a:t>est</a:t>
            </a:r>
            <a:r>
              <a:rPr sz="3600" b="1" spc="-11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la</a:t>
            </a:r>
            <a:r>
              <a:rPr sz="3600" b="1" spc="-225" dirty="0">
                <a:latin typeface="Arial"/>
                <a:cs typeface="Arial"/>
              </a:rPr>
              <a:t> </a:t>
            </a:r>
            <a:r>
              <a:rPr sz="3600" b="1" spc="-155" dirty="0">
                <a:latin typeface="Arial"/>
                <a:cs typeface="Arial"/>
              </a:rPr>
              <a:t>différence</a:t>
            </a:r>
            <a:r>
              <a:rPr sz="3600" b="1" spc="-90" dirty="0">
                <a:latin typeface="Arial"/>
                <a:cs typeface="Arial"/>
              </a:rPr>
              <a:t> </a:t>
            </a:r>
            <a:r>
              <a:rPr sz="3600" b="1" spc="-114" dirty="0">
                <a:latin typeface="Arial"/>
                <a:cs typeface="Arial"/>
              </a:rPr>
              <a:t>entre</a:t>
            </a:r>
            <a:r>
              <a:rPr sz="3600" b="1" spc="-85" dirty="0">
                <a:latin typeface="Arial"/>
                <a:cs typeface="Arial"/>
              </a:rPr>
              <a:t> </a:t>
            </a:r>
            <a:r>
              <a:rPr sz="3600" b="1" spc="-270" dirty="0">
                <a:latin typeface="Arial"/>
                <a:cs typeface="Arial"/>
              </a:rPr>
              <a:t>un</a:t>
            </a:r>
            <a:r>
              <a:rPr sz="3600" b="1" spc="-25" dirty="0">
                <a:latin typeface="Arial"/>
                <a:cs typeface="Arial"/>
              </a:rPr>
              <a:t> </a:t>
            </a:r>
            <a:r>
              <a:rPr sz="3600" b="1" spc="-150" dirty="0">
                <a:latin typeface="Arial"/>
                <a:cs typeface="Arial"/>
              </a:rPr>
              <a:t>switch</a:t>
            </a:r>
            <a:r>
              <a:rPr sz="3600" b="1" spc="-90" dirty="0">
                <a:latin typeface="Arial"/>
                <a:cs typeface="Arial"/>
              </a:rPr>
              <a:t> </a:t>
            </a:r>
            <a:r>
              <a:rPr sz="3600" b="1" spc="-190" dirty="0">
                <a:latin typeface="Arial"/>
                <a:cs typeface="Arial"/>
              </a:rPr>
              <a:t>SDN</a:t>
            </a:r>
            <a:r>
              <a:rPr sz="3600" b="1" spc="-80" dirty="0">
                <a:latin typeface="Arial"/>
                <a:cs typeface="Arial"/>
              </a:rPr>
              <a:t> </a:t>
            </a:r>
            <a:r>
              <a:rPr sz="3600" b="1" spc="-60" dirty="0">
                <a:latin typeface="Arial"/>
                <a:cs typeface="Arial"/>
              </a:rPr>
              <a:t>et</a:t>
            </a:r>
            <a:r>
              <a:rPr sz="3600" b="1" spc="-140" dirty="0">
                <a:latin typeface="Arial"/>
                <a:cs typeface="Arial"/>
              </a:rPr>
              <a:t> </a:t>
            </a:r>
            <a:r>
              <a:rPr sz="3600" b="1" spc="-295" dirty="0">
                <a:latin typeface="Arial"/>
                <a:cs typeface="Arial"/>
              </a:rPr>
              <a:t>un </a:t>
            </a:r>
            <a:r>
              <a:rPr sz="3600" b="1" spc="-155" dirty="0">
                <a:latin typeface="Arial"/>
                <a:cs typeface="Arial"/>
              </a:rPr>
              <a:t>switch</a:t>
            </a:r>
            <a:r>
              <a:rPr sz="3600" b="1" spc="-55" dirty="0">
                <a:latin typeface="Arial"/>
                <a:cs typeface="Arial"/>
              </a:rPr>
              <a:t> </a:t>
            </a:r>
            <a:r>
              <a:rPr sz="3600" b="1" spc="-185" dirty="0">
                <a:latin typeface="Arial"/>
                <a:cs typeface="Arial"/>
              </a:rPr>
              <a:t>classique</a:t>
            </a:r>
            <a:r>
              <a:rPr sz="3600" b="1" spc="-55" dirty="0">
                <a:latin typeface="Arial"/>
                <a:cs typeface="Arial"/>
              </a:rPr>
              <a:t> </a:t>
            </a:r>
            <a:r>
              <a:rPr sz="3600" b="1" spc="-710" dirty="0">
                <a:latin typeface="Arial"/>
                <a:cs typeface="Arial"/>
              </a:rPr>
              <a:t>?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4</a:t>
            </a:r>
            <a:r>
              <a:rPr lang="fr-FR" spc="-5" dirty="0"/>
              <a:t>0</a:t>
            </a:r>
            <a:r>
              <a:rPr dirty="0"/>
              <a:t>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9455" y="2553736"/>
            <a:ext cx="10636885" cy="296926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90"/>
              </a:spcBef>
              <a:buSzPct val="85000"/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latin typeface="Calibri"/>
                <a:cs typeface="Calibri"/>
              </a:rPr>
              <a:t>Switch</a:t>
            </a:r>
            <a:r>
              <a:rPr sz="2000" b="1" spc="-8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classique</a:t>
            </a:r>
            <a:endParaRPr sz="2000">
              <a:latin typeface="Calibri"/>
              <a:cs typeface="Calibri"/>
            </a:endParaRPr>
          </a:p>
          <a:p>
            <a:pPr marL="506095" marR="5080" lvl="1" indent="-229235">
              <a:lnSpc>
                <a:spcPct val="121600"/>
              </a:lnSpc>
              <a:spcBef>
                <a:spcPts val="490"/>
              </a:spcBef>
              <a:buSzPct val="86111"/>
              <a:buFont typeface="Courier New"/>
              <a:buChar char="o"/>
              <a:tabLst>
                <a:tab pos="506095" algn="l"/>
                <a:tab pos="556895" algn="l"/>
              </a:tabLst>
            </a:pPr>
            <a:r>
              <a:rPr sz="1800" dirty="0">
                <a:latin typeface="Calibri"/>
                <a:cs typeface="Calibri"/>
              </a:rPr>
              <a:t>	Les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décisions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commutation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sont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locales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gérées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par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plan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de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contrôle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embarqué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dans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switch.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utilise </a:t>
            </a:r>
            <a:r>
              <a:rPr sz="1800" dirty="0">
                <a:latin typeface="Calibri"/>
                <a:cs typeface="Calibri"/>
              </a:rPr>
              <a:t>des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protocoles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STP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LACP.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SzPct val="85000"/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latin typeface="Calibri"/>
                <a:cs typeface="Calibri"/>
              </a:rPr>
              <a:t>Switch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SDN</a:t>
            </a:r>
            <a:r>
              <a:rPr sz="2000" b="1" spc="-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(Software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Defined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Networking)</a:t>
            </a:r>
            <a:r>
              <a:rPr sz="2000" b="1" spc="-50" dirty="0">
                <a:latin typeface="Calibri"/>
                <a:cs typeface="Calibri"/>
              </a:rPr>
              <a:t> :</a:t>
            </a:r>
            <a:endParaRPr sz="2000">
              <a:latin typeface="Calibri"/>
              <a:cs typeface="Calibri"/>
            </a:endParaRPr>
          </a:p>
          <a:p>
            <a:pPr marL="505459" lvl="1" indent="-227965">
              <a:lnSpc>
                <a:spcPct val="100000"/>
              </a:lnSpc>
              <a:spcBef>
                <a:spcPts val="1025"/>
              </a:spcBef>
              <a:buSzPct val="86111"/>
              <a:buFont typeface="Courier New"/>
              <a:buChar char="o"/>
              <a:tabLst>
                <a:tab pos="505459" algn="l"/>
              </a:tabLst>
            </a:pPr>
            <a:r>
              <a:rPr sz="1800" b="1" dirty="0">
                <a:latin typeface="Calibri"/>
                <a:cs typeface="Calibri"/>
              </a:rPr>
              <a:t>délègue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logique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décision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contrôleur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SDN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protocole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comme </a:t>
            </a:r>
            <a:r>
              <a:rPr sz="1800" b="1" spc="-10" dirty="0">
                <a:latin typeface="Calibri"/>
                <a:cs typeface="Calibri"/>
              </a:rPr>
              <a:t>OpenFlow</a:t>
            </a:r>
            <a:r>
              <a:rPr sz="1800" spc="-1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505459" lvl="1" indent="-227965">
              <a:lnSpc>
                <a:spcPct val="100000"/>
              </a:lnSpc>
              <a:spcBef>
                <a:spcPts val="919"/>
              </a:spcBef>
              <a:buSzPct val="86111"/>
              <a:buFont typeface="Courier New"/>
              <a:buChar char="o"/>
              <a:tabLst>
                <a:tab pos="505459" algn="l"/>
              </a:tabLst>
            </a:pPr>
            <a:r>
              <a:rPr sz="1800" dirty="0">
                <a:latin typeface="Calibri"/>
                <a:cs typeface="Calibri"/>
              </a:rPr>
              <a:t>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switch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SDN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exécute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uniquement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instructions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dictées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ce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contrôleur.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1470"/>
              </a:spcBef>
              <a:buSzPct val="85000"/>
              <a:buFont typeface="Arial MT"/>
              <a:buChar char="•"/>
              <a:tabLst>
                <a:tab pos="297815" algn="l"/>
              </a:tabLst>
            </a:pPr>
            <a:r>
              <a:rPr sz="2000" b="1" spc="-10" dirty="0">
                <a:latin typeface="Calibri"/>
                <a:cs typeface="Calibri"/>
              </a:rPr>
              <a:t>Avantage </a:t>
            </a:r>
            <a:r>
              <a:rPr sz="2000" b="1" dirty="0">
                <a:latin typeface="Calibri"/>
                <a:cs typeface="Calibri"/>
              </a:rPr>
              <a:t>SDN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: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Centralisation,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programmabilité,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flexibilité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pour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automatiser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optimiser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</a:t>
            </a:r>
            <a:r>
              <a:rPr sz="2000" spc="-10" dirty="0">
                <a:latin typeface="Calibri"/>
                <a:cs typeface="Calibri"/>
              </a:rPr>
              <a:t> réseau.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375" y="1028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245"/>
              </a:spcBef>
            </a:pPr>
            <a:r>
              <a:rPr sz="3600" b="1" spc="-120" dirty="0">
                <a:latin typeface="Arial"/>
                <a:cs typeface="Arial"/>
              </a:rPr>
              <a:t>2.</a:t>
            </a:r>
            <a:r>
              <a:rPr sz="3600" b="1" spc="-140" dirty="0">
                <a:latin typeface="Arial"/>
                <a:cs typeface="Arial"/>
              </a:rPr>
              <a:t> </a:t>
            </a:r>
            <a:r>
              <a:rPr sz="3600" b="1" spc="-225" dirty="0">
                <a:latin typeface="Arial"/>
                <a:cs typeface="Arial"/>
              </a:rPr>
              <a:t>Pourquoi</a:t>
            </a:r>
            <a:r>
              <a:rPr sz="3600" b="1" spc="-50" dirty="0">
                <a:latin typeface="Arial"/>
                <a:cs typeface="Arial"/>
              </a:rPr>
              <a:t> </a:t>
            </a:r>
            <a:r>
              <a:rPr sz="3600" b="1" spc="-90" dirty="0">
                <a:latin typeface="Arial"/>
                <a:cs typeface="Arial"/>
              </a:rPr>
              <a:t>préférer</a:t>
            </a:r>
            <a:r>
              <a:rPr sz="3600" b="1" spc="-130" dirty="0">
                <a:latin typeface="Arial"/>
                <a:cs typeface="Arial"/>
              </a:rPr>
              <a:t> </a:t>
            </a:r>
            <a:r>
              <a:rPr sz="3600" b="1" spc="-315" dirty="0">
                <a:latin typeface="Arial"/>
                <a:cs typeface="Arial"/>
              </a:rPr>
              <a:t>BGP</a:t>
            </a:r>
            <a:r>
              <a:rPr sz="3600" b="1" spc="-3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à</a:t>
            </a:r>
            <a:r>
              <a:rPr sz="3600" b="1" spc="-85" dirty="0">
                <a:latin typeface="Arial"/>
                <a:cs typeface="Arial"/>
              </a:rPr>
              <a:t> </a:t>
            </a:r>
            <a:r>
              <a:rPr sz="3600" b="1" spc="-260" dirty="0">
                <a:latin typeface="Arial"/>
                <a:cs typeface="Arial"/>
              </a:rPr>
              <a:t>OSPF</a:t>
            </a:r>
            <a:r>
              <a:rPr sz="3600" b="1" spc="-95" dirty="0">
                <a:latin typeface="Arial"/>
                <a:cs typeface="Arial"/>
              </a:rPr>
              <a:t> </a:t>
            </a:r>
            <a:r>
              <a:rPr sz="3600" b="1" spc="-240" dirty="0">
                <a:latin typeface="Arial"/>
                <a:cs typeface="Arial"/>
              </a:rPr>
              <a:t>dans</a:t>
            </a:r>
            <a:r>
              <a:rPr sz="3600" b="1" spc="-20" dirty="0">
                <a:latin typeface="Arial"/>
                <a:cs typeface="Arial"/>
              </a:rPr>
              <a:t> </a:t>
            </a:r>
            <a:r>
              <a:rPr sz="3600" b="1" spc="-285" dirty="0">
                <a:latin typeface="Arial"/>
                <a:cs typeface="Arial"/>
              </a:rPr>
              <a:t>une </a:t>
            </a:r>
            <a:r>
              <a:rPr sz="3600" b="1" spc="-195" dirty="0">
                <a:latin typeface="Arial"/>
                <a:cs typeface="Arial"/>
              </a:rPr>
              <a:t>interconnexion</a:t>
            </a:r>
            <a:r>
              <a:rPr sz="3600" b="1" spc="75" dirty="0">
                <a:latin typeface="Arial"/>
                <a:cs typeface="Arial"/>
              </a:rPr>
              <a:t> </a:t>
            </a:r>
            <a:r>
              <a:rPr sz="3600" b="1" spc="-35" dirty="0">
                <a:latin typeface="Arial"/>
                <a:cs typeface="Arial"/>
              </a:rPr>
              <a:t>multi-</a:t>
            </a:r>
            <a:r>
              <a:rPr sz="3600" b="1" spc="-250" dirty="0">
                <a:latin typeface="Arial"/>
                <a:cs typeface="Arial"/>
              </a:rPr>
              <a:t>cloud</a:t>
            </a:r>
            <a:r>
              <a:rPr sz="3600" b="1" spc="30" dirty="0">
                <a:latin typeface="Arial"/>
                <a:cs typeface="Arial"/>
              </a:rPr>
              <a:t> </a:t>
            </a:r>
            <a:r>
              <a:rPr sz="3600" b="1" spc="-710" dirty="0">
                <a:latin typeface="Arial"/>
                <a:cs typeface="Arial"/>
              </a:rPr>
              <a:t>?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4</a:t>
            </a:r>
            <a:r>
              <a:rPr lang="fr-FR" spc="-5" dirty="0"/>
              <a:t>1</a:t>
            </a:r>
            <a:r>
              <a:rPr dirty="0"/>
              <a:t>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9455" y="2635440"/>
            <a:ext cx="10699115" cy="2105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19000"/>
              </a:lnSpc>
              <a:spcBef>
                <a:spcPts val="95"/>
              </a:spcBef>
              <a:buSzPct val="85000"/>
              <a:buFont typeface="Arial MT"/>
              <a:buChar char="•"/>
              <a:tabLst>
                <a:tab pos="241300" algn="l"/>
              </a:tabLst>
            </a:pPr>
            <a:r>
              <a:rPr sz="2000" b="1" dirty="0">
                <a:latin typeface="Calibri"/>
                <a:cs typeface="Calibri"/>
              </a:rPr>
              <a:t>BGP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(Border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Gateway</a:t>
            </a:r>
            <a:r>
              <a:rPr sz="2000" b="1" spc="-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Protocol)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est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conçu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pour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environnements</a:t>
            </a:r>
            <a:r>
              <a:rPr sz="2000" b="1" spc="-7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inter-</a:t>
            </a:r>
            <a:r>
              <a:rPr sz="2000" b="1" dirty="0">
                <a:latin typeface="Calibri"/>
                <a:cs typeface="Calibri"/>
              </a:rPr>
              <a:t>domaines</a:t>
            </a:r>
            <a:r>
              <a:rPr sz="2000" dirty="0">
                <a:latin typeface="Calibri"/>
                <a:cs typeface="Calibri"/>
              </a:rPr>
              <a:t>, donc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idéal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pour </a:t>
            </a:r>
            <a:r>
              <a:rPr sz="2000" b="1" spc="-10" dirty="0">
                <a:latin typeface="Calibri"/>
                <a:cs typeface="Calibri"/>
              </a:rPr>
              <a:t>interconnecter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plusieurs</a:t>
            </a:r>
            <a:r>
              <a:rPr sz="2000" b="1" spc="-9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clouds</a:t>
            </a:r>
            <a:r>
              <a:rPr sz="2000" b="1" spc="-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(AWS,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Azure,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GCP…).</a:t>
            </a:r>
            <a:endParaRPr sz="2000">
              <a:latin typeface="Calibri"/>
              <a:cs typeface="Calibri"/>
            </a:endParaRPr>
          </a:p>
          <a:p>
            <a:pPr marL="241300" marR="40640" indent="-228600">
              <a:lnSpc>
                <a:spcPct val="119000"/>
              </a:lnSpc>
              <a:spcBef>
                <a:spcPts val="1045"/>
              </a:spcBef>
              <a:buSzPct val="85000"/>
              <a:buFont typeface="Arial MT"/>
              <a:buChar char="•"/>
              <a:tabLst>
                <a:tab pos="241300" algn="l"/>
              </a:tabLst>
            </a:pPr>
            <a:r>
              <a:rPr sz="2000" b="1" dirty="0">
                <a:latin typeface="Calibri"/>
                <a:cs typeface="Calibri"/>
              </a:rPr>
              <a:t>OSPF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est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protocole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intra-</a:t>
            </a:r>
            <a:r>
              <a:rPr sz="2000" b="1" dirty="0">
                <a:latin typeface="Calibri"/>
                <a:cs typeface="Calibri"/>
              </a:rPr>
              <a:t>domaine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(IGP),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performant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dans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même réseau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d'entreprise,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pas </a:t>
            </a:r>
            <a:r>
              <a:rPr sz="2000" b="1" dirty="0">
                <a:latin typeface="Calibri"/>
                <a:cs typeface="Calibri"/>
              </a:rPr>
              <a:t>scalable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peu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adapté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au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routage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différents </a:t>
            </a:r>
            <a:r>
              <a:rPr sz="2000" dirty="0">
                <a:latin typeface="Calibri"/>
                <a:cs typeface="Calibri"/>
              </a:rPr>
              <a:t>AS (Autonomous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Systems).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1505"/>
              </a:spcBef>
              <a:buSzPct val="85000"/>
              <a:buFont typeface="Arial MT"/>
              <a:buChar char="•"/>
              <a:tabLst>
                <a:tab pos="297815" algn="l"/>
              </a:tabLst>
            </a:pPr>
            <a:r>
              <a:rPr sz="2000" b="1" dirty="0">
                <a:latin typeface="Calibri"/>
                <a:cs typeface="Calibri"/>
              </a:rPr>
              <a:t>BGP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est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le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standard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pour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les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connexions</a:t>
            </a:r>
            <a:r>
              <a:rPr sz="2000" b="1" spc="-75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inter-</a:t>
            </a:r>
            <a:r>
              <a:rPr sz="2000" b="1" dirty="0">
                <a:latin typeface="Calibri"/>
                <a:cs typeface="Calibri"/>
              </a:rPr>
              <a:t>cloud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et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WAN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hybrides.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375" y="1028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245"/>
              </a:spcBef>
            </a:pPr>
            <a:r>
              <a:rPr sz="3600" b="1" spc="-120" dirty="0">
                <a:latin typeface="Arial"/>
                <a:cs typeface="Arial"/>
              </a:rPr>
              <a:t>3.</a:t>
            </a:r>
            <a:r>
              <a:rPr sz="3600" b="1" spc="-114" dirty="0">
                <a:latin typeface="Arial"/>
                <a:cs typeface="Arial"/>
              </a:rPr>
              <a:t> </a:t>
            </a:r>
            <a:r>
              <a:rPr sz="3600" b="1" spc="-235" dirty="0">
                <a:latin typeface="Arial"/>
                <a:cs typeface="Arial"/>
              </a:rPr>
              <a:t>Quels</a:t>
            </a:r>
            <a:r>
              <a:rPr sz="3600" b="1" spc="-25" dirty="0">
                <a:latin typeface="Arial"/>
                <a:cs typeface="Arial"/>
              </a:rPr>
              <a:t> </a:t>
            </a:r>
            <a:r>
              <a:rPr sz="3600" b="1" spc="-240" dirty="0">
                <a:latin typeface="Arial"/>
                <a:cs typeface="Arial"/>
              </a:rPr>
              <a:t>sont</a:t>
            </a:r>
            <a:r>
              <a:rPr sz="3600" b="1" spc="-10" dirty="0">
                <a:latin typeface="Arial"/>
                <a:cs typeface="Arial"/>
              </a:rPr>
              <a:t> </a:t>
            </a:r>
            <a:r>
              <a:rPr sz="3600" b="1" spc="-120" dirty="0">
                <a:latin typeface="Arial"/>
                <a:cs typeface="Arial"/>
              </a:rPr>
              <a:t>les</a:t>
            </a:r>
            <a:r>
              <a:rPr sz="3600" b="1" spc="-100" dirty="0">
                <a:latin typeface="Arial"/>
                <a:cs typeface="Arial"/>
              </a:rPr>
              <a:t> </a:t>
            </a:r>
            <a:r>
              <a:rPr sz="3600" b="1" spc="-170" dirty="0">
                <a:latin typeface="Arial"/>
                <a:cs typeface="Arial"/>
              </a:rPr>
              <a:t>risques</a:t>
            </a:r>
            <a:r>
              <a:rPr sz="3600" b="1" spc="-40" dirty="0">
                <a:latin typeface="Arial"/>
                <a:cs typeface="Arial"/>
              </a:rPr>
              <a:t> </a:t>
            </a:r>
            <a:r>
              <a:rPr sz="3600" b="1" spc="-254" dirty="0">
                <a:latin typeface="Arial"/>
                <a:cs typeface="Arial"/>
              </a:rPr>
              <a:t>de</a:t>
            </a:r>
            <a:r>
              <a:rPr sz="3600" b="1" spc="-85" dirty="0">
                <a:latin typeface="Arial"/>
                <a:cs typeface="Arial"/>
              </a:rPr>
              <a:t> </a:t>
            </a:r>
            <a:r>
              <a:rPr sz="3600" b="1" spc="-210" dirty="0">
                <a:latin typeface="Arial"/>
                <a:cs typeface="Arial"/>
              </a:rPr>
              <a:t>convergence</a:t>
            </a:r>
            <a:r>
              <a:rPr sz="3600" b="1" spc="-30" dirty="0">
                <a:latin typeface="Arial"/>
                <a:cs typeface="Arial"/>
              </a:rPr>
              <a:t> </a:t>
            </a:r>
            <a:r>
              <a:rPr sz="3600" b="1" spc="-130" dirty="0">
                <a:latin typeface="Arial"/>
                <a:cs typeface="Arial"/>
              </a:rPr>
              <a:t>lente</a:t>
            </a:r>
            <a:r>
              <a:rPr sz="3600" b="1" spc="-30" dirty="0">
                <a:latin typeface="Arial"/>
                <a:cs typeface="Arial"/>
              </a:rPr>
              <a:t> </a:t>
            </a:r>
            <a:r>
              <a:rPr sz="3600" b="1" spc="-25" dirty="0">
                <a:latin typeface="Arial"/>
                <a:cs typeface="Arial"/>
              </a:rPr>
              <a:t>en </a:t>
            </a:r>
            <a:r>
              <a:rPr sz="3600" b="1" spc="-185" dirty="0">
                <a:latin typeface="Arial"/>
                <a:cs typeface="Arial"/>
              </a:rPr>
              <a:t>routage</a:t>
            </a:r>
            <a:r>
              <a:rPr sz="3600" b="1" spc="-10" dirty="0">
                <a:latin typeface="Arial"/>
                <a:cs typeface="Arial"/>
              </a:rPr>
              <a:t> </a:t>
            </a:r>
            <a:r>
              <a:rPr sz="3600" b="1" spc="-245" dirty="0">
                <a:latin typeface="Arial"/>
                <a:cs typeface="Arial"/>
              </a:rPr>
              <a:t>dynamique</a:t>
            </a:r>
            <a:r>
              <a:rPr sz="3600" b="1" spc="-80" dirty="0">
                <a:latin typeface="Arial"/>
                <a:cs typeface="Arial"/>
              </a:rPr>
              <a:t> </a:t>
            </a:r>
            <a:r>
              <a:rPr sz="3600" b="1" spc="-710" dirty="0">
                <a:latin typeface="Arial"/>
                <a:cs typeface="Arial"/>
              </a:rPr>
              <a:t>?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4</a:t>
            </a:r>
            <a:r>
              <a:rPr lang="fr-FR" spc="-5" dirty="0"/>
              <a:t>2</a:t>
            </a:r>
            <a:r>
              <a:rPr dirty="0"/>
              <a:t>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9455" y="2689161"/>
            <a:ext cx="8885555" cy="2795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5"/>
              </a:spcBef>
              <a:buSzPct val="85000"/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latin typeface="Calibri"/>
                <a:cs typeface="Calibri"/>
              </a:rPr>
              <a:t>Perte</a:t>
            </a:r>
            <a:r>
              <a:rPr sz="2000" b="1" spc="-1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connectivité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temporaire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505"/>
              </a:spcBef>
              <a:buSzPct val="85000"/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latin typeface="Calibri"/>
                <a:cs typeface="Calibri"/>
              </a:rPr>
              <a:t>Boucles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routage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435"/>
              </a:spcBef>
              <a:buSzPct val="85000"/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latin typeface="Calibri"/>
                <a:cs typeface="Calibri"/>
              </a:rPr>
              <a:t>Black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holes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(paquets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perdus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sans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retour)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505"/>
              </a:spcBef>
              <a:buSzPct val="85000"/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Surconsommation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CPU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 de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bande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passante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(temporaire)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505"/>
              </a:spcBef>
              <a:buSzPct val="85000"/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latin typeface="Calibri"/>
                <a:cs typeface="Calibri"/>
              </a:rPr>
              <a:t>Incohérences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routage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entre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routeurs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pendant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convergence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1430"/>
              </a:spcBef>
              <a:buSzPct val="85000"/>
              <a:buFont typeface="Arial MT"/>
              <a:buChar char="•"/>
              <a:tabLst>
                <a:tab pos="297815" algn="l"/>
              </a:tabLst>
            </a:pPr>
            <a:r>
              <a:rPr sz="2000" dirty="0">
                <a:latin typeface="Calibri"/>
                <a:cs typeface="Calibri"/>
              </a:rPr>
              <a:t>Ces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problèmes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peuvent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impacter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disponibilité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performance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voire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sécurité</a:t>
            </a:r>
            <a:r>
              <a:rPr sz="2000" spc="-1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522" y="948372"/>
            <a:ext cx="3497579" cy="12433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Organisation</a:t>
            </a:r>
            <a:r>
              <a:rPr spc="-170" dirty="0"/>
              <a:t> </a:t>
            </a:r>
            <a:r>
              <a:rPr spc="-35" dirty="0"/>
              <a:t>de</a:t>
            </a: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l’équipe</a:t>
            </a:r>
          </a:p>
        </p:txBody>
      </p:sp>
      <p:sp>
        <p:nvSpPr>
          <p:cNvPr id="3" name="object 3"/>
          <p:cNvSpPr/>
          <p:nvPr/>
        </p:nvSpPr>
        <p:spPr>
          <a:xfrm>
            <a:off x="676275" y="6276975"/>
            <a:ext cx="10847705" cy="0"/>
          </a:xfrm>
          <a:custGeom>
            <a:avLst/>
            <a:gdLst/>
            <a:ahLst/>
            <a:cxnLst/>
            <a:rect l="l" t="t" r="r" b="b"/>
            <a:pathLst>
              <a:path w="10847705">
                <a:moveTo>
                  <a:pt x="0" y="0"/>
                </a:moveTo>
                <a:lnTo>
                  <a:pt x="10847451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9226" y="681101"/>
            <a:ext cx="6800850" cy="752475"/>
          </a:xfrm>
          <a:custGeom>
            <a:avLst/>
            <a:gdLst/>
            <a:ahLst/>
            <a:cxnLst/>
            <a:rect l="l" t="t" r="r" b="b"/>
            <a:pathLst>
              <a:path w="6800850" h="752475">
                <a:moveTo>
                  <a:pt x="0" y="752475"/>
                </a:moveTo>
                <a:lnTo>
                  <a:pt x="6800850" y="752475"/>
                </a:lnTo>
                <a:lnTo>
                  <a:pt x="6800850" y="0"/>
                </a:lnTo>
                <a:lnTo>
                  <a:pt x="0" y="0"/>
                </a:lnTo>
                <a:lnTo>
                  <a:pt x="0" y="752475"/>
                </a:lnTo>
                <a:close/>
              </a:path>
            </a:pathLst>
          </a:custGeom>
          <a:ln w="12700">
            <a:solidFill>
              <a:srgbClr val="24C7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55400" y="1043656"/>
            <a:ext cx="2691027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sz="1800" dirty="0">
                <a:latin typeface="Arial MT"/>
                <a:cs typeface="Arial MT"/>
              </a:rPr>
              <a:t>Dimitri</a:t>
            </a:r>
            <a:r>
              <a:rPr sz="1800" spc="204" dirty="0">
                <a:latin typeface="Arial MT"/>
                <a:cs typeface="Arial MT"/>
              </a:rPr>
              <a:t> </a:t>
            </a:r>
            <a:r>
              <a:rPr sz="1800" spc="-110" dirty="0">
                <a:latin typeface="Arial MT"/>
                <a:cs typeface="Arial MT"/>
              </a:rPr>
              <a:t>ANGELY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56251" y="408051"/>
            <a:ext cx="4784725" cy="546100"/>
            <a:chOff x="5056251" y="408051"/>
            <a:chExt cx="4784725" cy="546100"/>
          </a:xfrm>
        </p:grpSpPr>
        <p:sp>
          <p:nvSpPr>
            <p:cNvPr id="7" name="object 7"/>
            <p:cNvSpPr/>
            <p:nvPr/>
          </p:nvSpPr>
          <p:spPr>
            <a:xfrm>
              <a:off x="5062601" y="414401"/>
              <a:ext cx="4772025" cy="533400"/>
            </a:xfrm>
            <a:custGeom>
              <a:avLst/>
              <a:gdLst/>
              <a:ahLst/>
              <a:cxnLst/>
              <a:rect l="l" t="t" r="r" b="b"/>
              <a:pathLst>
                <a:path w="4772025" h="533400">
                  <a:moveTo>
                    <a:pt x="4682998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900"/>
                  </a:lnTo>
                  <a:lnTo>
                    <a:pt x="0" y="444373"/>
                  </a:lnTo>
                  <a:lnTo>
                    <a:pt x="6979" y="479018"/>
                  </a:lnTo>
                  <a:lnTo>
                    <a:pt x="26019" y="507317"/>
                  </a:lnTo>
                  <a:lnTo>
                    <a:pt x="54274" y="526401"/>
                  </a:lnTo>
                  <a:lnTo>
                    <a:pt x="88900" y="533400"/>
                  </a:lnTo>
                  <a:lnTo>
                    <a:pt x="4682998" y="533400"/>
                  </a:lnTo>
                  <a:lnTo>
                    <a:pt x="4717643" y="526401"/>
                  </a:lnTo>
                  <a:lnTo>
                    <a:pt x="4745942" y="507317"/>
                  </a:lnTo>
                  <a:lnTo>
                    <a:pt x="4765026" y="479018"/>
                  </a:lnTo>
                  <a:lnTo>
                    <a:pt x="4772025" y="444373"/>
                  </a:lnTo>
                  <a:lnTo>
                    <a:pt x="4772025" y="88900"/>
                  </a:lnTo>
                  <a:lnTo>
                    <a:pt x="4765026" y="54274"/>
                  </a:lnTo>
                  <a:lnTo>
                    <a:pt x="4745942" y="26019"/>
                  </a:lnTo>
                  <a:lnTo>
                    <a:pt x="4717643" y="6979"/>
                  </a:lnTo>
                  <a:lnTo>
                    <a:pt x="4682998" y="0"/>
                  </a:lnTo>
                  <a:close/>
                </a:path>
              </a:pathLst>
            </a:custGeom>
            <a:solidFill>
              <a:srgbClr val="24C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62601" y="414401"/>
              <a:ext cx="4772025" cy="533400"/>
            </a:xfrm>
            <a:custGeom>
              <a:avLst/>
              <a:gdLst/>
              <a:ahLst/>
              <a:cxnLst/>
              <a:rect l="l" t="t" r="r" b="b"/>
              <a:pathLst>
                <a:path w="4772025" h="533400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4682998" y="0"/>
                  </a:lnTo>
                  <a:lnTo>
                    <a:pt x="4717643" y="6979"/>
                  </a:lnTo>
                  <a:lnTo>
                    <a:pt x="4745942" y="26019"/>
                  </a:lnTo>
                  <a:lnTo>
                    <a:pt x="4765026" y="54274"/>
                  </a:lnTo>
                  <a:lnTo>
                    <a:pt x="4772025" y="88900"/>
                  </a:lnTo>
                  <a:lnTo>
                    <a:pt x="4772025" y="444373"/>
                  </a:lnTo>
                  <a:lnTo>
                    <a:pt x="4765026" y="479018"/>
                  </a:lnTo>
                  <a:lnTo>
                    <a:pt x="4745942" y="507317"/>
                  </a:lnTo>
                  <a:lnTo>
                    <a:pt x="4717643" y="526401"/>
                  </a:lnTo>
                  <a:lnTo>
                    <a:pt x="4682998" y="533400"/>
                  </a:lnTo>
                  <a:lnTo>
                    <a:pt x="88900" y="533400"/>
                  </a:lnTo>
                  <a:lnTo>
                    <a:pt x="54274" y="526401"/>
                  </a:lnTo>
                  <a:lnTo>
                    <a:pt x="26019" y="507317"/>
                  </a:lnTo>
                  <a:lnTo>
                    <a:pt x="6979" y="479018"/>
                  </a:lnTo>
                  <a:lnTo>
                    <a:pt x="0" y="444373"/>
                  </a:lnTo>
                  <a:lnTo>
                    <a:pt x="0" y="889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259704" y="503872"/>
            <a:ext cx="23145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Chef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projet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principale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29226" y="1795526"/>
            <a:ext cx="6800850" cy="762000"/>
          </a:xfrm>
          <a:custGeom>
            <a:avLst/>
            <a:gdLst/>
            <a:ahLst/>
            <a:cxnLst/>
            <a:rect l="l" t="t" r="r" b="b"/>
            <a:pathLst>
              <a:path w="6800850" h="762000">
                <a:moveTo>
                  <a:pt x="0" y="762000"/>
                </a:moveTo>
                <a:lnTo>
                  <a:pt x="6800850" y="762000"/>
                </a:lnTo>
                <a:lnTo>
                  <a:pt x="680085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12700">
            <a:solidFill>
              <a:srgbClr val="39AA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41671" y="2115502"/>
            <a:ext cx="20243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sz="1800" dirty="0">
                <a:latin typeface="Calibri"/>
                <a:cs typeface="Calibri"/>
              </a:rPr>
              <a:t>Ibrahima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GASSAMA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56251" y="1522475"/>
            <a:ext cx="4784725" cy="546100"/>
            <a:chOff x="5056251" y="1522475"/>
            <a:chExt cx="4784725" cy="546100"/>
          </a:xfrm>
        </p:grpSpPr>
        <p:sp>
          <p:nvSpPr>
            <p:cNvPr id="13" name="object 13"/>
            <p:cNvSpPr/>
            <p:nvPr/>
          </p:nvSpPr>
          <p:spPr>
            <a:xfrm>
              <a:off x="5062601" y="1528825"/>
              <a:ext cx="4772025" cy="533400"/>
            </a:xfrm>
            <a:custGeom>
              <a:avLst/>
              <a:gdLst/>
              <a:ahLst/>
              <a:cxnLst/>
              <a:rect l="l" t="t" r="r" b="b"/>
              <a:pathLst>
                <a:path w="4772025" h="533400">
                  <a:moveTo>
                    <a:pt x="4682998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900"/>
                  </a:lnTo>
                  <a:lnTo>
                    <a:pt x="0" y="444373"/>
                  </a:lnTo>
                  <a:lnTo>
                    <a:pt x="6979" y="479018"/>
                  </a:lnTo>
                  <a:lnTo>
                    <a:pt x="26019" y="507317"/>
                  </a:lnTo>
                  <a:lnTo>
                    <a:pt x="54274" y="526401"/>
                  </a:lnTo>
                  <a:lnTo>
                    <a:pt x="88900" y="533400"/>
                  </a:lnTo>
                  <a:lnTo>
                    <a:pt x="4682998" y="533400"/>
                  </a:lnTo>
                  <a:lnTo>
                    <a:pt x="4717643" y="526401"/>
                  </a:lnTo>
                  <a:lnTo>
                    <a:pt x="4745942" y="507317"/>
                  </a:lnTo>
                  <a:lnTo>
                    <a:pt x="4765026" y="479018"/>
                  </a:lnTo>
                  <a:lnTo>
                    <a:pt x="4772025" y="444373"/>
                  </a:lnTo>
                  <a:lnTo>
                    <a:pt x="4772025" y="88900"/>
                  </a:lnTo>
                  <a:lnTo>
                    <a:pt x="4765026" y="54274"/>
                  </a:lnTo>
                  <a:lnTo>
                    <a:pt x="4745942" y="26019"/>
                  </a:lnTo>
                  <a:lnTo>
                    <a:pt x="4717643" y="6979"/>
                  </a:lnTo>
                  <a:lnTo>
                    <a:pt x="4682998" y="0"/>
                  </a:lnTo>
                  <a:close/>
                </a:path>
              </a:pathLst>
            </a:custGeom>
            <a:solidFill>
              <a:srgbClr val="39AA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62601" y="1528825"/>
              <a:ext cx="4772025" cy="533400"/>
            </a:xfrm>
            <a:custGeom>
              <a:avLst/>
              <a:gdLst/>
              <a:ahLst/>
              <a:cxnLst/>
              <a:rect l="l" t="t" r="r" b="b"/>
              <a:pathLst>
                <a:path w="4772025" h="533400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4682998" y="0"/>
                  </a:lnTo>
                  <a:lnTo>
                    <a:pt x="4717643" y="6979"/>
                  </a:lnTo>
                  <a:lnTo>
                    <a:pt x="4745942" y="26019"/>
                  </a:lnTo>
                  <a:lnTo>
                    <a:pt x="4765026" y="54274"/>
                  </a:lnTo>
                  <a:lnTo>
                    <a:pt x="4772025" y="88900"/>
                  </a:lnTo>
                  <a:lnTo>
                    <a:pt x="4772025" y="444373"/>
                  </a:lnTo>
                  <a:lnTo>
                    <a:pt x="4765026" y="479018"/>
                  </a:lnTo>
                  <a:lnTo>
                    <a:pt x="4745942" y="507317"/>
                  </a:lnTo>
                  <a:lnTo>
                    <a:pt x="4717643" y="526401"/>
                  </a:lnTo>
                  <a:lnTo>
                    <a:pt x="4682998" y="533400"/>
                  </a:lnTo>
                  <a:lnTo>
                    <a:pt x="88900" y="533400"/>
                  </a:lnTo>
                  <a:lnTo>
                    <a:pt x="54274" y="526401"/>
                  </a:lnTo>
                  <a:lnTo>
                    <a:pt x="26019" y="507317"/>
                  </a:lnTo>
                  <a:lnTo>
                    <a:pt x="6979" y="479018"/>
                  </a:lnTo>
                  <a:lnTo>
                    <a:pt x="0" y="444373"/>
                  </a:lnTo>
                  <a:lnTo>
                    <a:pt x="0" y="889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59704" y="1625917"/>
            <a:ext cx="23863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0" dirty="0">
                <a:solidFill>
                  <a:srgbClr val="FFFFFF"/>
                </a:solidFill>
                <a:latin typeface="Arial"/>
                <a:cs typeface="Arial"/>
              </a:rPr>
              <a:t>Assistant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90" dirty="0">
                <a:solidFill>
                  <a:srgbClr val="FFFFFF"/>
                </a:solidFill>
                <a:latin typeface="Arial"/>
                <a:cs typeface="Arial"/>
              </a:rPr>
              <a:t>chef</a:t>
            </a:r>
            <a:r>
              <a:rPr sz="1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8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projet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722876" y="2646426"/>
            <a:ext cx="6813550" cy="1050925"/>
            <a:chOff x="4722876" y="2646426"/>
            <a:chExt cx="6813550" cy="1050925"/>
          </a:xfrm>
        </p:grpSpPr>
        <p:sp>
          <p:nvSpPr>
            <p:cNvPr id="17" name="object 17"/>
            <p:cNvSpPr/>
            <p:nvPr/>
          </p:nvSpPr>
          <p:spPr>
            <a:xfrm>
              <a:off x="4729226" y="2919476"/>
              <a:ext cx="6800850" cy="771525"/>
            </a:xfrm>
            <a:custGeom>
              <a:avLst/>
              <a:gdLst/>
              <a:ahLst/>
              <a:cxnLst/>
              <a:rect l="l" t="t" r="r" b="b"/>
              <a:pathLst>
                <a:path w="6800850" h="771525">
                  <a:moveTo>
                    <a:pt x="0" y="771525"/>
                  </a:moveTo>
                  <a:lnTo>
                    <a:pt x="6800850" y="771525"/>
                  </a:lnTo>
                  <a:lnTo>
                    <a:pt x="6800850" y="0"/>
                  </a:lnTo>
                  <a:lnTo>
                    <a:pt x="0" y="0"/>
                  </a:lnTo>
                  <a:lnTo>
                    <a:pt x="0" y="771525"/>
                  </a:lnTo>
                  <a:close/>
                </a:path>
              </a:pathLst>
            </a:custGeom>
            <a:ln w="12700">
              <a:solidFill>
                <a:srgbClr val="5675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62601" y="2652776"/>
              <a:ext cx="4772025" cy="533400"/>
            </a:xfrm>
            <a:custGeom>
              <a:avLst/>
              <a:gdLst/>
              <a:ahLst/>
              <a:cxnLst/>
              <a:rect l="l" t="t" r="r" b="b"/>
              <a:pathLst>
                <a:path w="4772025" h="533400">
                  <a:moveTo>
                    <a:pt x="4682998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900"/>
                  </a:lnTo>
                  <a:lnTo>
                    <a:pt x="0" y="444373"/>
                  </a:lnTo>
                  <a:lnTo>
                    <a:pt x="6979" y="479018"/>
                  </a:lnTo>
                  <a:lnTo>
                    <a:pt x="26019" y="507317"/>
                  </a:lnTo>
                  <a:lnTo>
                    <a:pt x="54274" y="526401"/>
                  </a:lnTo>
                  <a:lnTo>
                    <a:pt x="88900" y="533400"/>
                  </a:lnTo>
                  <a:lnTo>
                    <a:pt x="4682998" y="533400"/>
                  </a:lnTo>
                  <a:lnTo>
                    <a:pt x="4717643" y="526401"/>
                  </a:lnTo>
                  <a:lnTo>
                    <a:pt x="4745942" y="507317"/>
                  </a:lnTo>
                  <a:lnTo>
                    <a:pt x="4765026" y="479018"/>
                  </a:lnTo>
                  <a:lnTo>
                    <a:pt x="4772025" y="444373"/>
                  </a:lnTo>
                  <a:lnTo>
                    <a:pt x="4772025" y="88900"/>
                  </a:lnTo>
                  <a:lnTo>
                    <a:pt x="4765026" y="54274"/>
                  </a:lnTo>
                  <a:lnTo>
                    <a:pt x="4745942" y="26019"/>
                  </a:lnTo>
                  <a:lnTo>
                    <a:pt x="4717643" y="6979"/>
                  </a:lnTo>
                  <a:lnTo>
                    <a:pt x="4682998" y="0"/>
                  </a:lnTo>
                  <a:close/>
                </a:path>
              </a:pathLst>
            </a:custGeom>
            <a:solidFill>
              <a:srgbClr val="5675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62601" y="2652776"/>
              <a:ext cx="4772025" cy="533400"/>
            </a:xfrm>
            <a:custGeom>
              <a:avLst/>
              <a:gdLst/>
              <a:ahLst/>
              <a:cxnLst/>
              <a:rect l="l" t="t" r="r" b="b"/>
              <a:pathLst>
                <a:path w="4772025" h="533400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4682998" y="0"/>
                  </a:lnTo>
                  <a:lnTo>
                    <a:pt x="4717643" y="6979"/>
                  </a:lnTo>
                  <a:lnTo>
                    <a:pt x="4745942" y="26019"/>
                  </a:lnTo>
                  <a:lnTo>
                    <a:pt x="4765026" y="54274"/>
                  </a:lnTo>
                  <a:lnTo>
                    <a:pt x="4772025" y="88900"/>
                  </a:lnTo>
                  <a:lnTo>
                    <a:pt x="4772025" y="444373"/>
                  </a:lnTo>
                  <a:lnTo>
                    <a:pt x="4765026" y="479018"/>
                  </a:lnTo>
                  <a:lnTo>
                    <a:pt x="4745942" y="507317"/>
                  </a:lnTo>
                  <a:lnTo>
                    <a:pt x="4717643" y="526401"/>
                  </a:lnTo>
                  <a:lnTo>
                    <a:pt x="4682998" y="533400"/>
                  </a:lnTo>
                  <a:lnTo>
                    <a:pt x="88900" y="533400"/>
                  </a:lnTo>
                  <a:lnTo>
                    <a:pt x="54274" y="526401"/>
                  </a:lnTo>
                  <a:lnTo>
                    <a:pt x="26019" y="507317"/>
                  </a:lnTo>
                  <a:lnTo>
                    <a:pt x="6979" y="479018"/>
                  </a:lnTo>
                  <a:lnTo>
                    <a:pt x="0" y="444373"/>
                  </a:lnTo>
                  <a:lnTo>
                    <a:pt x="0" y="889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732401" y="4047185"/>
            <a:ext cx="6813550" cy="1041400"/>
            <a:chOff x="4722876" y="4903851"/>
            <a:chExt cx="6813550" cy="1041400"/>
          </a:xfrm>
        </p:grpSpPr>
        <p:sp>
          <p:nvSpPr>
            <p:cNvPr id="25" name="object 25"/>
            <p:cNvSpPr/>
            <p:nvPr/>
          </p:nvSpPr>
          <p:spPr>
            <a:xfrm>
              <a:off x="4729226" y="5176837"/>
              <a:ext cx="6800850" cy="762000"/>
            </a:xfrm>
            <a:custGeom>
              <a:avLst/>
              <a:gdLst/>
              <a:ahLst/>
              <a:cxnLst/>
              <a:rect l="l" t="t" r="r" b="b"/>
              <a:pathLst>
                <a:path w="6800850" h="762000">
                  <a:moveTo>
                    <a:pt x="0" y="762000"/>
                  </a:moveTo>
                  <a:lnTo>
                    <a:pt x="6800850" y="762000"/>
                  </a:lnTo>
                  <a:lnTo>
                    <a:pt x="6800850" y="0"/>
                  </a:lnTo>
                  <a:lnTo>
                    <a:pt x="0" y="0"/>
                  </a:lnTo>
                  <a:lnTo>
                    <a:pt x="0" y="762000"/>
                  </a:lnTo>
                  <a:close/>
                </a:path>
              </a:pathLst>
            </a:custGeom>
            <a:ln w="12700">
              <a:solidFill>
                <a:srgbClr val="BE8E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62601" y="4910201"/>
              <a:ext cx="4772025" cy="533400"/>
            </a:xfrm>
            <a:custGeom>
              <a:avLst/>
              <a:gdLst/>
              <a:ahLst/>
              <a:cxnLst/>
              <a:rect l="l" t="t" r="r" b="b"/>
              <a:pathLst>
                <a:path w="4772025" h="533400">
                  <a:moveTo>
                    <a:pt x="4682998" y="0"/>
                  </a:moveTo>
                  <a:lnTo>
                    <a:pt x="88900" y="0"/>
                  </a:lnTo>
                  <a:lnTo>
                    <a:pt x="54274" y="6979"/>
                  </a:lnTo>
                  <a:lnTo>
                    <a:pt x="26019" y="26019"/>
                  </a:lnTo>
                  <a:lnTo>
                    <a:pt x="6979" y="54274"/>
                  </a:lnTo>
                  <a:lnTo>
                    <a:pt x="0" y="88900"/>
                  </a:lnTo>
                  <a:lnTo>
                    <a:pt x="0" y="444373"/>
                  </a:lnTo>
                  <a:lnTo>
                    <a:pt x="6979" y="479018"/>
                  </a:lnTo>
                  <a:lnTo>
                    <a:pt x="26019" y="507317"/>
                  </a:lnTo>
                  <a:lnTo>
                    <a:pt x="54274" y="526401"/>
                  </a:lnTo>
                  <a:lnTo>
                    <a:pt x="88900" y="533400"/>
                  </a:lnTo>
                  <a:lnTo>
                    <a:pt x="4682998" y="533400"/>
                  </a:lnTo>
                  <a:lnTo>
                    <a:pt x="4717643" y="526401"/>
                  </a:lnTo>
                  <a:lnTo>
                    <a:pt x="4745942" y="507317"/>
                  </a:lnTo>
                  <a:lnTo>
                    <a:pt x="4765026" y="479018"/>
                  </a:lnTo>
                  <a:lnTo>
                    <a:pt x="4772025" y="444373"/>
                  </a:lnTo>
                  <a:lnTo>
                    <a:pt x="4772025" y="88900"/>
                  </a:lnTo>
                  <a:lnTo>
                    <a:pt x="4765026" y="54274"/>
                  </a:lnTo>
                  <a:lnTo>
                    <a:pt x="4745942" y="26019"/>
                  </a:lnTo>
                  <a:lnTo>
                    <a:pt x="4717643" y="6979"/>
                  </a:lnTo>
                  <a:lnTo>
                    <a:pt x="4682998" y="0"/>
                  </a:lnTo>
                  <a:close/>
                </a:path>
              </a:pathLst>
            </a:custGeom>
            <a:solidFill>
              <a:srgbClr val="BE8E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62601" y="4910201"/>
              <a:ext cx="4772025" cy="533400"/>
            </a:xfrm>
            <a:custGeom>
              <a:avLst/>
              <a:gdLst/>
              <a:ahLst/>
              <a:cxnLst/>
              <a:rect l="l" t="t" r="r" b="b"/>
              <a:pathLst>
                <a:path w="4772025" h="533400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4682998" y="0"/>
                  </a:lnTo>
                  <a:lnTo>
                    <a:pt x="4717643" y="6979"/>
                  </a:lnTo>
                  <a:lnTo>
                    <a:pt x="4745942" y="26019"/>
                  </a:lnTo>
                  <a:lnTo>
                    <a:pt x="4765026" y="54274"/>
                  </a:lnTo>
                  <a:lnTo>
                    <a:pt x="4772025" y="88900"/>
                  </a:lnTo>
                  <a:lnTo>
                    <a:pt x="4772025" y="444373"/>
                  </a:lnTo>
                  <a:lnTo>
                    <a:pt x="4765026" y="479018"/>
                  </a:lnTo>
                  <a:lnTo>
                    <a:pt x="4745942" y="507317"/>
                  </a:lnTo>
                  <a:lnTo>
                    <a:pt x="4717643" y="526401"/>
                  </a:lnTo>
                  <a:lnTo>
                    <a:pt x="4682998" y="533400"/>
                  </a:lnTo>
                  <a:lnTo>
                    <a:pt x="88900" y="533400"/>
                  </a:lnTo>
                  <a:lnTo>
                    <a:pt x="54274" y="526401"/>
                  </a:lnTo>
                  <a:lnTo>
                    <a:pt x="26019" y="507317"/>
                  </a:lnTo>
                  <a:lnTo>
                    <a:pt x="6979" y="479018"/>
                  </a:lnTo>
                  <a:lnTo>
                    <a:pt x="0" y="444373"/>
                  </a:lnTo>
                  <a:lnTo>
                    <a:pt x="0" y="889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241671" y="2755582"/>
            <a:ext cx="3898900" cy="170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00"/>
              </a:spcBef>
            </a:pPr>
            <a:r>
              <a:rPr sz="1800" b="1" spc="-65" dirty="0" err="1">
                <a:solidFill>
                  <a:srgbClr val="FFFFFF"/>
                </a:solidFill>
                <a:latin typeface="Arial"/>
                <a:cs typeface="Arial"/>
              </a:rPr>
              <a:t>Architecte</a:t>
            </a:r>
            <a:r>
              <a:rPr lang="fr-FR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5" dirty="0">
                <a:solidFill>
                  <a:srgbClr val="FFFFFF"/>
                </a:solidFill>
                <a:latin typeface="Arial"/>
                <a:cs typeface="Arial"/>
              </a:rPr>
              <a:t>Réseau</a:t>
            </a:r>
            <a:endParaRPr sz="1800" dirty="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spcBef>
                <a:spcPts val="1770"/>
              </a:spcBef>
              <a:buChar char="•"/>
              <a:tabLst>
                <a:tab pos="184785" algn="l"/>
              </a:tabLst>
            </a:pPr>
            <a:r>
              <a:rPr sz="1800" dirty="0">
                <a:latin typeface="Calibri"/>
                <a:cs typeface="Calibri"/>
              </a:rPr>
              <a:t>Mohamed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TOURE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800" dirty="0">
              <a:latin typeface="Calibri"/>
              <a:cs typeface="Calibri"/>
            </a:endParaRPr>
          </a:p>
          <a:p>
            <a:pPr marL="30480">
              <a:lnSpc>
                <a:spcPct val="100000"/>
              </a:lnSpc>
            </a:pPr>
            <a:br>
              <a:rPr lang="fr-FR" sz="1800" b="1" spc="-10" dirty="0">
                <a:solidFill>
                  <a:srgbClr val="FFFFFF"/>
                </a:solidFill>
                <a:latin typeface="Calibri"/>
                <a:cs typeface="Calibri"/>
              </a:rPr>
            </a:br>
            <a:r>
              <a:rPr sz="1800" b="1" spc="-10" dirty="0" err="1">
                <a:solidFill>
                  <a:srgbClr val="FFFFFF"/>
                </a:solidFill>
                <a:latin typeface="Calibri"/>
                <a:cs typeface="Calibri"/>
              </a:rPr>
              <a:t>Rédactrice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800" b="1" spc="-10" dirty="0" err="1">
                <a:solidFill>
                  <a:srgbClr val="FFFFFF"/>
                </a:solidFill>
                <a:latin typeface="Calibri"/>
                <a:cs typeface="Calibri"/>
              </a:rPr>
              <a:t>Documentaliste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ts val="994"/>
              </a:lnSpc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9F34F2C-00B7-8D8A-FA17-CC0295AAA515}"/>
              </a:ext>
            </a:extLst>
          </p:cNvPr>
          <p:cNvSpPr txBox="1"/>
          <p:nvPr/>
        </p:nvSpPr>
        <p:spPr>
          <a:xfrm>
            <a:off x="5119217" y="4660769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745"/>
              </a:spcBef>
              <a:buChar char="•"/>
              <a:tabLst>
                <a:tab pos="184785" algn="l"/>
              </a:tabLst>
            </a:pPr>
            <a:r>
              <a:rPr lang="fr-FR" sz="1800" dirty="0">
                <a:latin typeface="Calibri"/>
                <a:cs typeface="Calibri"/>
              </a:rPr>
              <a:t>Lamya</a:t>
            </a:r>
            <a:r>
              <a:rPr lang="fr-FR" sz="1800" spc="-75" dirty="0">
                <a:latin typeface="Calibri"/>
                <a:cs typeface="Calibri"/>
              </a:rPr>
              <a:t> </a:t>
            </a:r>
            <a:r>
              <a:rPr lang="fr-FR" sz="1800" spc="-10" dirty="0">
                <a:latin typeface="Calibri"/>
                <a:cs typeface="Calibri"/>
              </a:rPr>
              <a:t>TAHRI, Yves-Michael OLEMY </a:t>
            </a:r>
            <a:endParaRPr lang="fr-FR"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375" y="1028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-120" dirty="0">
                <a:latin typeface="Arial"/>
                <a:cs typeface="Arial"/>
              </a:rPr>
              <a:t>4.</a:t>
            </a:r>
            <a:r>
              <a:rPr sz="3600" b="1" spc="-105" dirty="0">
                <a:latin typeface="Arial"/>
                <a:cs typeface="Arial"/>
              </a:rPr>
              <a:t> </a:t>
            </a:r>
            <a:r>
              <a:rPr sz="3600" b="1" spc="-235" dirty="0">
                <a:latin typeface="Arial"/>
                <a:cs typeface="Arial"/>
              </a:rPr>
              <a:t>Comment</a:t>
            </a:r>
            <a:r>
              <a:rPr sz="3600" b="1" spc="-15" dirty="0">
                <a:latin typeface="Arial"/>
                <a:cs typeface="Arial"/>
              </a:rPr>
              <a:t> </a:t>
            </a:r>
            <a:r>
              <a:rPr sz="3600" b="1" spc="-155" dirty="0">
                <a:latin typeface="Arial"/>
                <a:cs typeface="Arial"/>
              </a:rPr>
              <a:t>monitorer</a:t>
            </a:r>
            <a:r>
              <a:rPr sz="3600" b="1" spc="-10" dirty="0">
                <a:latin typeface="Arial"/>
                <a:cs typeface="Arial"/>
              </a:rPr>
              <a:t> </a:t>
            </a:r>
            <a:r>
              <a:rPr sz="3600" b="1" spc="-114" dirty="0">
                <a:latin typeface="Arial"/>
                <a:cs typeface="Arial"/>
              </a:rPr>
              <a:t>l</a:t>
            </a:r>
            <a:r>
              <a:rPr sz="3600" b="1" spc="-640" dirty="0">
                <a:latin typeface="Arial"/>
                <a:cs typeface="Arial"/>
              </a:rPr>
              <a:t>’</a:t>
            </a:r>
            <a:r>
              <a:rPr sz="3600" b="1" spc="-110" dirty="0">
                <a:latin typeface="Arial"/>
                <a:cs typeface="Arial"/>
              </a:rPr>
              <a:t>é</a:t>
            </a:r>
            <a:r>
              <a:rPr sz="3600" b="1" spc="-100" dirty="0">
                <a:latin typeface="Arial"/>
                <a:cs typeface="Arial"/>
              </a:rPr>
              <a:t>t</a:t>
            </a:r>
            <a:r>
              <a:rPr sz="3600" b="1" spc="-170" dirty="0">
                <a:latin typeface="Arial"/>
                <a:cs typeface="Arial"/>
              </a:rPr>
              <a:t>a</a:t>
            </a:r>
            <a:r>
              <a:rPr sz="3600" b="1" spc="-114" dirty="0">
                <a:latin typeface="Arial"/>
                <a:cs typeface="Arial"/>
              </a:rPr>
              <a:t>t</a:t>
            </a:r>
            <a:r>
              <a:rPr sz="3600" b="1" spc="-15" dirty="0">
                <a:latin typeface="Arial"/>
                <a:cs typeface="Arial"/>
              </a:rPr>
              <a:t> </a:t>
            </a:r>
            <a:r>
              <a:rPr sz="3600" b="1" spc="-310" dirty="0">
                <a:latin typeface="Arial"/>
                <a:cs typeface="Arial"/>
              </a:rPr>
              <a:t>du</a:t>
            </a:r>
            <a:r>
              <a:rPr sz="3600" b="1" spc="-15" dirty="0">
                <a:latin typeface="Arial"/>
                <a:cs typeface="Arial"/>
              </a:rPr>
              <a:t> </a:t>
            </a:r>
            <a:r>
              <a:rPr sz="3600" b="1" spc="-150" dirty="0">
                <a:latin typeface="Arial"/>
                <a:cs typeface="Arial"/>
              </a:rPr>
              <a:t>réseau</a:t>
            </a:r>
            <a:r>
              <a:rPr sz="3600" b="1" spc="-25" dirty="0">
                <a:latin typeface="Arial"/>
                <a:cs typeface="Arial"/>
              </a:rPr>
              <a:t> </a:t>
            </a:r>
            <a:r>
              <a:rPr sz="3600" b="1" spc="-165" dirty="0">
                <a:latin typeface="Arial"/>
                <a:cs typeface="Arial"/>
              </a:rPr>
              <a:t>efficacement</a:t>
            </a:r>
            <a:r>
              <a:rPr sz="3600" b="1" spc="-80" dirty="0">
                <a:latin typeface="Arial"/>
                <a:cs typeface="Arial"/>
              </a:rPr>
              <a:t> </a:t>
            </a:r>
            <a:r>
              <a:rPr sz="3600" b="1" spc="-710" dirty="0">
                <a:latin typeface="Arial"/>
                <a:cs typeface="Arial"/>
              </a:rPr>
              <a:t>?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4</a:t>
            </a:r>
            <a:r>
              <a:rPr lang="fr-FR" spc="-5" dirty="0"/>
              <a:t>3</a:t>
            </a:r>
            <a:r>
              <a:rPr dirty="0"/>
              <a:t>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9455" y="2574480"/>
            <a:ext cx="9547860" cy="353631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80"/>
              </a:spcBef>
              <a:buSzPct val="89189"/>
              <a:buFont typeface="Arial MT"/>
              <a:buChar char="•"/>
              <a:tabLst>
                <a:tab pos="240665" algn="l"/>
              </a:tabLst>
            </a:pPr>
            <a:r>
              <a:rPr sz="1850" b="1" dirty="0">
                <a:latin typeface="Calibri"/>
                <a:cs typeface="Calibri"/>
              </a:rPr>
              <a:t>Outils</a:t>
            </a:r>
            <a:r>
              <a:rPr sz="1850" b="1" spc="185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classiques</a:t>
            </a:r>
            <a:r>
              <a:rPr sz="1850" b="1" spc="185" dirty="0">
                <a:latin typeface="Calibri"/>
                <a:cs typeface="Calibri"/>
              </a:rPr>
              <a:t> </a:t>
            </a:r>
            <a:r>
              <a:rPr sz="1850" b="1" spc="-50" dirty="0">
                <a:latin typeface="Calibri"/>
                <a:cs typeface="Calibri"/>
              </a:rPr>
              <a:t>:</a:t>
            </a:r>
            <a:endParaRPr sz="1850">
              <a:latin typeface="Calibri"/>
              <a:cs typeface="Calibri"/>
            </a:endParaRPr>
          </a:p>
          <a:p>
            <a:pPr marL="506095" lvl="1" indent="-228600">
              <a:lnSpc>
                <a:spcPct val="100000"/>
              </a:lnSpc>
              <a:spcBef>
                <a:spcPts val="785"/>
              </a:spcBef>
              <a:buSzPct val="89189"/>
              <a:buFont typeface="Arial MT"/>
              <a:buChar char="•"/>
              <a:tabLst>
                <a:tab pos="506095" algn="l"/>
              </a:tabLst>
            </a:pPr>
            <a:r>
              <a:rPr sz="1850" b="1" dirty="0">
                <a:latin typeface="Calibri"/>
                <a:cs typeface="Calibri"/>
              </a:rPr>
              <a:t>SNMP</a:t>
            </a:r>
            <a:r>
              <a:rPr sz="1850" b="1" spc="114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(Nagios,</a:t>
            </a:r>
            <a:r>
              <a:rPr sz="1850" spc="114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Zabbix,</a:t>
            </a:r>
            <a:r>
              <a:rPr sz="1850" spc="9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Cacti)</a:t>
            </a:r>
            <a:endParaRPr sz="1850">
              <a:latin typeface="Calibri"/>
              <a:cs typeface="Calibri"/>
            </a:endParaRPr>
          </a:p>
          <a:p>
            <a:pPr marL="506095" lvl="1" indent="-228600">
              <a:lnSpc>
                <a:spcPct val="100000"/>
              </a:lnSpc>
              <a:spcBef>
                <a:spcPts val="780"/>
              </a:spcBef>
              <a:buSzPct val="89189"/>
              <a:buFont typeface="Arial MT"/>
              <a:buChar char="•"/>
              <a:tabLst>
                <a:tab pos="506095" algn="l"/>
              </a:tabLst>
            </a:pPr>
            <a:r>
              <a:rPr sz="1850" b="1" dirty="0">
                <a:latin typeface="Calibri"/>
                <a:cs typeface="Calibri"/>
              </a:rPr>
              <a:t>NetFlow/sFlow</a:t>
            </a:r>
            <a:r>
              <a:rPr sz="1850" b="1" spc="6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pour</a:t>
            </a:r>
            <a:r>
              <a:rPr sz="1850" spc="13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les</a:t>
            </a:r>
            <a:r>
              <a:rPr sz="1850" spc="130" dirty="0">
                <a:latin typeface="Calibri"/>
                <a:cs typeface="Calibri"/>
              </a:rPr>
              <a:t> </a:t>
            </a:r>
            <a:r>
              <a:rPr sz="1850" spc="-20" dirty="0">
                <a:latin typeface="Calibri"/>
                <a:cs typeface="Calibri"/>
              </a:rPr>
              <a:t>flux</a:t>
            </a:r>
            <a:endParaRPr sz="1850">
              <a:latin typeface="Calibri"/>
              <a:cs typeface="Calibri"/>
            </a:endParaRPr>
          </a:p>
          <a:p>
            <a:pPr marL="506095" lvl="1" indent="-228600">
              <a:lnSpc>
                <a:spcPct val="100000"/>
              </a:lnSpc>
              <a:spcBef>
                <a:spcPts val="785"/>
              </a:spcBef>
              <a:buSzPct val="89189"/>
              <a:buFont typeface="Arial MT"/>
              <a:buChar char="•"/>
              <a:tabLst>
                <a:tab pos="506095" algn="l"/>
              </a:tabLst>
            </a:pPr>
            <a:r>
              <a:rPr sz="1850" b="1" dirty="0">
                <a:latin typeface="Calibri"/>
                <a:cs typeface="Calibri"/>
              </a:rPr>
              <a:t>Ping/traceroute</a:t>
            </a:r>
            <a:r>
              <a:rPr sz="1850" b="1" spc="229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automatisés</a:t>
            </a:r>
            <a:endParaRPr sz="185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310"/>
              </a:spcBef>
              <a:buSzPct val="89189"/>
              <a:buFont typeface="Arial MT"/>
              <a:buChar char="•"/>
              <a:tabLst>
                <a:tab pos="240665" algn="l"/>
              </a:tabLst>
            </a:pPr>
            <a:r>
              <a:rPr sz="1850" b="1" dirty="0">
                <a:latin typeface="Calibri"/>
                <a:cs typeface="Calibri"/>
              </a:rPr>
              <a:t>Pour</a:t>
            </a:r>
            <a:r>
              <a:rPr sz="1850" b="1" spc="70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SDN</a:t>
            </a:r>
            <a:r>
              <a:rPr sz="1850" b="1" spc="30" dirty="0">
                <a:latin typeface="Calibri"/>
                <a:cs typeface="Calibri"/>
              </a:rPr>
              <a:t> </a:t>
            </a:r>
            <a:r>
              <a:rPr sz="1850" b="1" spc="-50" dirty="0">
                <a:latin typeface="Calibri"/>
                <a:cs typeface="Calibri"/>
              </a:rPr>
              <a:t>:</a:t>
            </a:r>
            <a:endParaRPr sz="1850">
              <a:latin typeface="Calibri"/>
              <a:cs typeface="Calibri"/>
            </a:endParaRPr>
          </a:p>
          <a:p>
            <a:pPr marL="506095" lvl="1" indent="-228600">
              <a:lnSpc>
                <a:spcPct val="100000"/>
              </a:lnSpc>
              <a:spcBef>
                <a:spcPts val="785"/>
              </a:spcBef>
              <a:buSzPct val="89189"/>
              <a:buFont typeface="Arial MT"/>
              <a:buChar char="•"/>
              <a:tabLst>
                <a:tab pos="506095" algn="l"/>
              </a:tabLst>
            </a:pPr>
            <a:r>
              <a:rPr sz="1850" b="1" dirty="0">
                <a:latin typeface="Calibri"/>
                <a:cs typeface="Calibri"/>
              </a:rPr>
              <a:t>Statistiques</a:t>
            </a:r>
            <a:r>
              <a:rPr sz="1850" b="1" spc="120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OpenFlow</a:t>
            </a:r>
            <a:r>
              <a:rPr sz="1850" b="1" spc="11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via</a:t>
            </a:r>
            <a:r>
              <a:rPr sz="1850" spc="12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le</a:t>
            </a:r>
            <a:r>
              <a:rPr sz="1850" spc="80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contrôleur</a:t>
            </a:r>
            <a:endParaRPr sz="1850">
              <a:latin typeface="Calibri"/>
              <a:cs typeface="Calibri"/>
            </a:endParaRPr>
          </a:p>
          <a:p>
            <a:pPr marL="506095" lvl="1" indent="-228600">
              <a:lnSpc>
                <a:spcPct val="100000"/>
              </a:lnSpc>
              <a:spcBef>
                <a:spcPts val="785"/>
              </a:spcBef>
              <a:buSzPct val="89189"/>
              <a:buFont typeface="Arial MT"/>
              <a:buChar char="•"/>
              <a:tabLst>
                <a:tab pos="506095" algn="l"/>
              </a:tabLst>
            </a:pPr>
            <a:r>
              <a:rPr sz="1850" dirty="0">
                <a:latin typeface="Calibri"/>
                <a:cs typeface="Calibri"/>
              </a:rPr>
              <a:t>Intégration</a:t>
            </a:r>
            <a:r>
              <a:rPr sz="1850" spc="6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avec</a:t>
            </a:r>
            <a:r>
              <a:rPr sz="1850" spc="75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Prometheus</a:t>
            </a:r>
            <a:r>
              <a:rPr sz="1850" b="1" spc="100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+</a:t>
            </a:r>
            <a:r>
              <a:rPr sz="1850" b="1" spc="65" dirty="0">
                <a:latin typeface="Calibri"/>
                <a:cs typeface="Calibri"/>
              </a:rPr>
              <a:t> </a:t>
            </a:r>
            <a:r>
              <a:rPr sz="1850" b="1" spc="-10" dirty="0">
                <a:latin typeface="Calibri"/>
                <a:cs typeface="Calibri"/>
              </a:rPr>
              <a:t>Grafana</a:t>
            </a:r>
            <a:endParaRPr sz="1850">
              <a:latin typeface="Calibri"/>
              <a:cs typeface="Calibri"/>
            </a:endParaRPr>
          </a:p>
          <a:p>
            <a:pPr marL="506095" lvl="1" indent="-228600">
              <a:lnSpc>
                <a:spcPct val="100000"/>
              </a:lnSpc>
              <a:spcBef>
                <a:spcPts val="785"/>
              </a:spcBef>
              <a:buSzPct val="89189"/>
              <a:buFont typeface="Arial MT"/>
              <a:buChar char="•"/>
              <a:tabLst>
                <a:tab pos="506095" algn="l"/>
              </a:tabLst>
            </a:pPr>
            <a:r>
              <a:rPr sz="1850" b="1" dirty="0">
                <a:latin typeface="Calibri"/>
                <a:cs typeface="Calibri"/>
              </a:rPr>
              <a:t>sFlow-RT</a:t>
            </a:r>
            <a:r>
              <a:rPr sz="1850" dirty="0">
                <a:latin typeface="Calibri"/>
                <a:cs typeface="Calibri"/>
              </a:rPr>
              <a:t>,</a:t>
            </a:r>
            <a:r>
              <a:rPr sz="1850" spc="105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ELK</a:t>
            </a:r>
            <a:r>
              <a:rPr sz="1850" b="1" spc="145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(Elasticsearch,</a:t>
            </a:r>
            <a:r>
              <a:rPr sz="1850" b="1" spc="95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Logstash,</a:t>
            </a:r>
            <a:r>
              <a:rPr sz="1850" b="1" spc="95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Kibana)</a:t>
            </a:r>
            <a:r>
              <a:rPr sz="1850" b="1" spc="9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pour</a:t>
            </a:r>
            <a:r>
              <a:rPr sz="1850" spc="14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logs</a:t>
            </a:r>
            <a:r>
              <a:rPr sz="1850" spc="50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réseau</a:t>
            </a:r>
            <a:endParaRPr sz="1850">
              <a:latin typeface="Calibri"/>
              <a:cs typeface="Calibri"/>
            </a:endParaRPr>
          </a:p>
          <a:p>
            <a:pPr marL="506095" lvl="1" indent="-228600">
              <a:lnSpc>
                <a:spcPct val="100000"/>
              </a:lnSpc>
              <a:spcBef>
                <a:spcPts val="860"/>
              </a:spcBef>
              <a:buSzPct val="89189"/>
              <a:buFont typeface="Arial MT"/>
              <a:buChar char="•"/>
              <a:tabLst>
                <a:tab pos="506095" algn="l"/>
              </a:tabLst>
            </a:pPr>
            <a:r>
              <a:rPr sz="1850" dirty="0">
                <a:latin typeface="Calibri"/>
                <a:cs typeface="Calibri"/>
              </a:rPr>
              <a:t>Combiner</a:t>
            </a:r>
            <a:r>
              <a:rPr sz="1850" spc="114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observabilité</a:t>
            </a:r>
            <a:r>
              <a:rPr sz="1850" b="1" spc="145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en</a:t>
            </a:r>
            <a:r>
              <a:rPr sz="1850" b="1" spc="75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temps</a:t>
            </a:r>
            <a:r>
              <a:rPr sz="1850" b="1" spc="110" dirty="0">
                <a:latin typeface="Calibri"/>
                <a:cs typeface="Calibri"/>
              </a:rPr>
              <a:t> </a:t>
            </a:r>
            <a:r>
              <a:rPr sz="1850" b="1" dirty="0">
                <a:latin typeface="Calibri"/>
                <a:cs typeface="Calibri"/>
              </a:rPr>
              <a:t>réel</a:t>
            </a:r>
            <a:r>
              <a:rPr sz="1850" b="1" spc="3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avec</a:t>
            </a:r>
            <a:r>
              <a:rPr sz="1850" spc="5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des</a:t>
            </a:r>
            <a:r>
              <a:rPr sz="1850" spc="12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alertes</a:t>
            </a:r>
            <a:r>
              <a:rPr sz="1850" spc="35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intelligentes</a:t>
            </a:r>
            <a:r>
              <a:rPr sz="1850" spc="120" dirty="0">
                <a:latin typeface="Calibri"/>
                <a:cs typeface="Calibri"/>
              </a:rPr>
              <a:t> </a:t>
            </a:r>
            <a:r>
              <a:rPr sz="1850" dirty="0">
                <a:latin typeface="Calibri"/>
                <a:cs typeface="Calibri"/>
              </a:rPr>
              <a:t>(thresholds,</a:t>
            </a:r>
            <a:r>
              <a:rPr sz="1850" spc="85" dirty="0">
                <a:latin typeface="Calibri"/>
                <a:cs typeface="Calibri"/>
              </a:rPr>
              <a:t> </a:t>
            </a:r>
            <a:r>
              <a:rPr sz="1850" spc="-10" dirty="0">
                <a:latin typeface="Calibri"/>
                <a:cs typeface="Calibri"/>
              </a:rPr>
              <a:t>anomalies).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375" y="1028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9455" y="1406524"/>
            <a:ext cx="10141585" cy="111887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245"/>
              </a:spcBef>
            </a:pPr>
            <a:r>
              <a:rPr sz="3600" b="1" spc="-120" dirty="0">
                <a:latin typeface="Arial"/>
                <a:cs typeface="Arial"/>
              </a:rPr>
              <a:t>5.</a:t>
            </a:r>
            <a:r>
              <a:rPr sz="3600" b="1" spc="-130" dirty="0">
                <a:latin typeface="Arial"/>
                <a:cs typeface="Arial"/>
              </a:rPr>
              <a:t> </a:t>
            </a:r>
            <a:r>
              <a:rPr sz="3600" b="1" spc="-175" dirty="0">
                <a:latin typeface="Arial"/>
                <a:cs typeface="Arial"/>
              </a:rPr>
              <a:t>Quelle</a:t>
            </a:r>
            <a:r>
              <a:rPr sz="3600" b="1" spc="-75" dirty="0">
                <a:latin typeface="Arial"/>
                <a:cs typeface="Arial"/>
              </a:rPr>
              <a:t> </a:t>
            </a:r>
            <a:r>
              <a:rPr sz="3600" b="1" spc="-140" dirty="0">
                <a:latin typeface="Arial"/>
                <a:cs typeface="Arial"/>
              </a:rPr>
              <a:t>est</a:t>
            </a:r>
            <a:r>
              <a:rPr sz="3600" b="1" spc="-11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la</a:t>
            </a:r>
            <a:r>
              <a:rPr sz="3600" b="1" spc="-250" dirty="0">
                <a:latin typeface="Arial"/>
                <a:cs typeface="Arial"/>
              </a:rPr>
              <a:t> </a:t>
            </a:r>
            <a:r>
              <a:rPr sz="3600" b="1" spc="-160" dirty="0">
                <a:latin typeface="Arial"/>
                <a:cs typeface="Arial"/>
              </a:rPr>
              <a:t>place</a:t>
            </a:r>
            <a:r>
              <a:rPr sz="3600" b="1" spc="-90" dirty="0">
                <a:latin typeface="Arial"/>
                <a:cs typeface="Arial"/>
              </a:rPr>
              <a:t> </a:t>
            </a:r>
            <a:r>
              <a:rPr sz="3600" b="1" spc="-254" dirty="0">
                <a:latin typeface="Arial"/>
                <a:cs typeface="Arial"/>
              </a:rPr>
              <a:t>de</a:t>
            </a:r>
            <a:r>
              <a:rPr sz="3600" b="1" spc="-9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la</a:t>
            </a:r>
            <a:r>
              <a:rPr sz="3600" b="1" spc="-145" dirty="0">
                <a:latin typeface="Arial"/>
                <a:cs typeface="Arial"/>
              </a:rPr>
              <a:t> </a:t>
            </a:r>
            <a:r>
              <a:rPr sz="3600" b="1" spc="-135" dirty="0">
                <a:latin typeface="Arial"/>
                <a:cs typeface="Arial"/>
              </a:rPr>
              <a:t>sécurité</a:t>
            </a:r>
            <a:r>
              <a:rPr sz="3600" b="1" spc="-85" dirty="0">
                <a:latin typeface="Arial"/>
                <a:cs typeface="Arial"/>
              </a:rPr>
              <a:t> </a:t>
            </a:r>
            <a:r>
              <a:rPr sz="3600" b="1" spc="-254" dirty="0">
                <a:latin typeface="Arial"/>
                <a:cs typeface="Arial"/>
              </a:rPr>
              <a:t>dans</a:t>
            </a:r>
            <a:r>
              <a:rPr sz="3600" b="1" spc="-20" dirty="0">
                <a:latin typeface="Arial"/>
                <a:cs typeface="Arial"/>
              </a:rPr>
              <a:t> </a:t>
            </a:r>
            <a:r>
              <a:rPr sz="3600" b="1" spc="-270" dirty="0">
                <a:latin typeface="Arial"/>
                <a:cs typeface="Arial"/>
              </a:rPr>
              <a:t>un</a:t>
            </a:r>
            <a:r>
              <a:rPr sz="3600" b="1" spc="-25" dirty="0">
                <a:latin typeface="Arial"/>
                <a:cs typeface="Arial"/>
              </a:rPr>
              <a:t> </a:t>
            </a:r>
            <a:r>
              <a:rPr sz="3600" b="1" spc="-90" dirty="0">
                <a:latin typeface="Arial"/>
                <a:cs typeface="Arial"/>
              </a:rPr>
              <a:t>réseau </a:t>
            </a:r>
            <a:r>
              <a:rPr sz="3600" b="1" spc="-155" dirty="0">
                <a:latin typeface="Arial"/>
                <a:cs typeface="Arial"/>
              </a:rPr>
              <a:t>SDN</a:t>
            </a:r>
            <a:r>
              <a:rPr sz="3600" b="1" spc="-95" dirty="0">
                <a:latin typeface="Arial"/>
                <a:cs typeface="Arial"/>
              </a:rPr>
              <a:t> </a:t>
            </a:r>
            <a:r>
              <a:rPr sz="3600" b="1" spc="-710" dirty="0">
                <a:latin typeface="Arial"/>
                <a:cs typeface="Arial"/>
              </a:rPr>
              <a:t>?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4</a:t>
            </a:r>
            <a:r>
              <a:rPr lang="fr-FR" spc="-5" dirty="0"/>
              <a:t>4</a:t>
            </a:r>
            <a:r>
              <a:rPr dirty="0"/>
              <a:t>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9455" y="2689161"/>
            <a:ext cx="10677525" cy="3196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5"/>
              </a:spcBef>
              <a:buSzPct val="85000"/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latin typeface="Calibri"/>
                <a:cs typeface="Calibri"/>
              </a:rPr>
              <a:t>Critique</a:t>
            </a:r>
            <a:r>
              <a:rPr sz="2000" b="1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contrôleur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SDN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est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un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point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central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: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s’il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est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compromis,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tout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réseau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peut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l’être.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505"/>
              </a:spcBef>
              <a:buSzPct val="85000"/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Mécanismes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506095" lvl="1" indent="-228600">
              <a:lnSpc>
                <a:spcPct val="100000"/>
              </a:lnSpc>
              <a:spcBef>
                <a:spcPts val="955"/>
              </a:spcBef>
              <a:buSzPct val="86111"/>
              <a:buFont typeface="Arial MT"/>
              <a:buChar char="•"/>
              <a:tabLst>
                <a:tab pos="506095" algn="l"/>
              </a:tabLst>
            </a:pPr>
            <a:r>
              <a:rPr sz="1800" b="1" dirty="0">
                <a:latin typeface="Calibri"/>
                <a:cs typeface="Calibri"/>
              </a:rPr>
              <a:t>Canaux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sécurisés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(TLS)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entre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switchs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et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contrôleur</a:t>
            </a:r>
            <a:endParaRPr sz="1800">
              <a:latin typeface="Calibri"/>
              <a:cs typeface="Calibri"/>
            </a:endParaRPr>
          </a:p>
          <a:p>
            <a:pPr marL="506095" lvl="1" indent="-228600">
              <a:lnSpc>
                <a:spcPct val="100000"/>
              </a:lnSpc>
              <a:spcBef>
                <a:spcPts val="919"/>
              </a:spcBef>
              <a:buSzPct val="86111"/>
              <a:buFont typeface="Arial MT"/>
              <a:buChar char="•"/>
              <a:tabLst>
                <a:tab pos="506095" algn="l"/>
              </a:tabLst>
            </a:pPr>
            <a:r>
              <a:rPr sz="1800" b="1" dirty="0">
                <a:latin typeface="Calibri"/>
                <a:cs typeface="Calibri"/>
              </a:rPr>
              <a:t>Contrôle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d'accès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basé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sur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rôles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(RBAC)</a:t>
            </a:r>
            <a:endParaRPr sz="1800">
              <a:latin typeface="Calibri"/>
              <a:cs typeface="Calibri"/>
            </a:endParaRPr>
          </a:p>
          <a:p>
            <a:pPr marL="506095" lvl="1" indent="-228600">
              <a:lnSpc>
                <a:spcPct val="100000"/>
              </a:lnSpc>
              <a:spcBef>
                <a:spcPts val="919"/>
              </a:spcBef>
              <a:buSzPct val="86111"/>
              <a:buFont typeface="Arial MT"/>
              <a:buChar char="•"/>
              <a:tabLst>
                <a:tab pos="506095" algn="l"/>
              </a:tabLst>
            </a:pPr>
            <a:r>
              <a:rPr sz="1800" b="1" spc="-10" dirty="0">
                <a:latin typeface="Calibri"/>
                <a:cs typeface="Calibri"/>
              </a:rPr>
              <a:t>Segmentation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dynamique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(micro-segmentation)</a:t>
            </a:r>
            <a:endParaRPr sz="1800">
              <a:latin typeface="Calibri"/>
              <a:cs typeface="Calibri"/>
            </a:endParaRPr>
          </a:p>
          <a:p>
            <a:pPr marL="506095" lvl="1" indent="-228600">
              <a:lnSpc>
                <a:spcPct val="100000"/>
              </a:lnSpc>
              <a:spcBef>
                <a:spcPts val="919"/>
              </a:spcBef>
              <a:buSzPct val="86111"/>
              <a:buFont typeface="Arial MT"/>
              <a:buChar char="•"/>
              <a:tabLst>
                <a:tab pos="506095" algn="l"/>
              </a:tabLst>
            </a:pPr>
            <a:r>
              <a:rPr sz="1800" b="1" spc="-10" dirty="0">
                <a:latin typeface="Calibri"/>
                <a:cs typeface="Calibri"/>
              </a:rPr>
              <a:t>Détection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d’anomalies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en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temps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réel</a:t>
            </a:r>
            <a:endParaRPr sz="1800">
              <a:latin typeface="Calibri"/>
              <a:cs typeface="Calibri"/>
            </a:endParaRPr>
          </a:p>
          <a:p>
            <a:pPr marL="506095" lvl="1" indent="-228600">
              <a:lnSpc>
                <a:spcPct val="100000"/>
              </a:lnSpc>
              <a:spcBef>
                <a:spcPts val="1019"/>
              </a:spcBef>
              <a:buSzPct val="85000"/>
              <a:buFont typeface="Arial MT"/>
              <a:buChar char="•"/>
              <a:tabLst>
                <a:tab pos="506095" algn="l"/>
              </a:tabLst>
            </a:pPr>
            <a:r>
              <a:rPr sz="2000" dirty="0">
                <a:latin typeface="Calibri"/>
                <a:cs typeface="Calibri"/>
              </a:rPr>
              <a:t>SDN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permet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automatisation</a:t>
            </a:r>
            <a:r>
              <a:rPr sz="2000" b="1" spc="-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proactive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la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sécurité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mais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exige une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protection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rigoureuse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de</a:t>
            </a:r>
            <a:endParaRPr sz="2000">
              <a:latin typeface="Calibri"/>
              <a:cs typeface="Calibri"/>
            </a:endParaRPr>
          </a:p>
          <a:p>
            <a:pPr marL="506095">
              <a:lnSpc>
                <a:spcPct val="100000"/>
              </a:lnSpc>
              <a:spcBef>
                <a:spcPts val="455"/>
              </a:spcBef>
            </a:pPr>
            <a:r>
              <a:rPr sz="2000" spc="-10" dirty="0">
                <a:latin typeface="Calibri"/>
                <a:cs typeface="Calibri"/>
              </a:rPr>
              <a:t>l’infrastructure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centrale.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375" y="1028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9455" y="1406524"/>
            <a:ext cx="8364855" cy="111887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245"/>
              </a:spcBef>
            </a:pPr>
            <a:r>
              <a:rPr sz="3600" b="1" spc="-120" dirty="0">
                <a:latin typeface="Arial"/>
                <a:cs typeface="Arial"/>
              </a:rPr>
              <a:t>6.</a:t>
            </a:r>
            <a:r>
              <a:rPr sz="3600" b="1" spc="-130" dirty="0">
                <a:latin typeface="Arial"/>
                <a:cs typeface="Arial"/>
              </a:rPr>
              <a:t> </a:t>
            </a:r>
            <a:r>
              <a:rPr sz="3600" b="1" spc="-185" dirty="0">
                <a:latin typeface="Arial"/>
                <a:cs typeface="Arial"/>
              </a:rPr>
              <a:t>Quelles</a:t>
            </a:r>
            <a:r>
              <a:rPr sz="3600" b="1" spc="-65" dirty="0">
                <a:latin typeface="Arial"/>
                <a:cs typeface="Arial"/>
              </a:rPr>
              <a:t> </a:t>
            </a:r>
            <a:r>
              <a:rPr sz="3600" b="1" spc="-140" dirty="0">
                <a:latin typeface="Arial"/>
                <a:cs typeface="Arial"/>
              </a:rPr>
              <a:t>alternatives</a:t>
            </a:r>
            <a:r>
              <a:rPr sz="3600" b="1" spc="-85" dirty="0">
                <a:latin typeface="Arial"/>
                <a:cs typeface="Arial"/>
              </a:rPr>
              <a:t> </a:t>
            </a:r>
            <a:r>
              <a:rPr sz="3600" b="1" spc="-270" dirty="0">
                <a:latin typeface="Arial"/>
                <a:cs typeface="Arial"/>
              </a:rPr>
              <a:t>open</a:t>
            </a:r>
            <a:r>
              <a:rPr sz="3600" b="1" spc="-25" dirty="0">
                <a:latin typeface="Arial"/>
                <a:cs typeface="Arial"/>
              </a:rPr>
              <a:t> </a:t>
            </a:r>
            <a:r>
              <a:rPr sz="3600" b="1" spc="-195" dirty="0">
                <a:latin typeface="Arial"/>
                <a:cs typeface="Arial"/>
              </a:rPr>
              <a:t>source</a:t>
            </a:r>
            <a:r>
              <a:rPr sz="3600" b="1" spc="-9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à</a:t>
            </a:r>
            <a:r>
              <a:rPr sz="3600" b="1" spc="45" dirty="0">
                <a:latin typeface="Arial"/>
                <a:cs typeface="Arial"/>
              </a:rPr>
              <a:t> </a:t>
            </a:r>
            <a:r>
              <a:rPr sz="3600" b="1" spc="-80" dirty="0">
                <a:latin typeface="Arial"/>
                <a:cs typeface="Arial"/>
              </a:rPr>
              <a:t>Istio </a:t>
            </a:r>
            <a:r>
              <a:rPr sz="3600" b="1" spc="-135" dirty="0">
                <a:latin typeface="Arial"/>
                <a:cs typeface="Arial"/>
              </a:rPr>
              <a:t>connaissez-</a:t>
            </a:r>
            <a:r>
              <a:rPr sz="3600" b="1" spc="-280" dirty="0">
                <a:latin typeface="Arial"/>
                <a:cs typeface="Arial"/>
              </a:rPr>
              <a:t>vous</a:t>
            </a:r>
            <a:r>
              <a:rPr sz="3600" b="1" spc="55" dirty="0">
                <a:latin typeface="Arial"/>
                <a:cs typeface="Arial"/>
              </a:rPr>
              <a:t> </a:t>
            </a:r>
            <a:r>
              <a:rPr sz="3600" b="1" spc="-710" dirty="0">
                <a:latin typeface="Arial"/>
                <a:cs typeface="Arial"/>
              </a:rPr>
              <a:t>?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4</a:t>
            </a:r>
            <a:r>
              <a:rPr lang="fr-FR" spc="-5" dirty="0"/>
              <a:t>5</a:t>
            </a:r>
            <a:r>
              <a:rPr dirty="0"/>
              <a:t>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9455" y="2689161"/>
            <a:ext cx="9027795" cy="23094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5"/>
              </a:spcBef>
              <a:buSzPct val="85000"/>
              <a:buFont typeface="Arial MT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Linkerd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: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Plus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léger,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simple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à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déployer,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performant.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505"/>
              </a:spcBef>
              <a:buSzPct val="85000"/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latin typeface="Calibri"/>
                <a:cs typeface="Calibri"/>
              </a:rPr>
              <a:t>Consul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Connect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(HashiCorp)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: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Intégration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réseau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service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discovery.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435"/>
              </a:spcBef>
              <a:buSzPct val="85000"/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latin typeface="Calibri"/>
                <a:cs typeface="Calibri"/>
              </a:rPr>
              <a:t>Kuma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(by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Kong)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: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Basé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Envoy,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multi-mesh.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505"/>
              </a:spcBef>
              <a:buSzPct val="85000"/>
              <a:buFont typeface="Arial MT"/>
              <a:buChar char="•"/>
              <a:tabLst>
                <a:tab pos="240665" algn="l"/>
              </a:tabLst>
            </a:pPr>
            <a:r>
              <a:rPr sz="2000" b="1" spc="-20" dirty="0">
                <a:latin typeface="Calibri"/>
                <a:cs typeface="Calibri"/>
              </a:rPr>
              <a:t>Traefik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Mesh</a:t>
            </a:r>
            <a:r>
              <a:rPr sz="2000" b="1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: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Pour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microservices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légers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avec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Traefik.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1505"/>
              </a:spcBef>
              <a:buSzPct val="85000"/>
              <a:buFont typeface="Arial MT"/>
              <a:buChar char="•"/>
              <a:tabLst>
                <a:tab pos="297815" algn="l"/>
              </a:tabLst>
            </a:pPr>
            <a:r>
              <a:rPr sz="2000" dirty="0">
                <a:latin typeface="Calibri"/>
                <a:cs typeface="Calibri"/>
              </a:rPr>
              <a:t>Le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choix dépend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besoins</a:t>
            </a:r>
            <a:r>
              <a:rPr sz="2000" b="1" spc="-8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en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observabilité,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sécurité,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performance</a:t>
            </a:r>
            <a:r>
              <a:rPr sz="2000" b="1" dirty="0">
                <a:latin typeface="Calibri"/>
                <a:cs typeface="Calibri"/>
              </a:rPr>
              <a:t> et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complexité</a:t>
            </a:r>
            <a:r>
              <a:rPr sz="2000" spc="-1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375" y="1028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245"/>
              </a:spcBef>
            </a:pPr>
            <a:r>
              <a:rPr sz="3600" b="1" spc="-120" dirty="0">
                <a:latin typeface="Arial"/>
                <a:cs typeface="Arial"/>
              </a:rPr>
              <a:t>7.</a:t>
            </a:r>
            <a:r>
              <a:rPr sz="3600" b="1" spc="-140" dirty="0">
                <a:latin typeface="Arial"/>
                <a:cs typeface="Arial"/>
              </a:rPr>
              <a:t> </a:t>
            </a:r>
            <a:r>
              <a:rPr sz="3600" b="1" spc="-40" dirty="0">
                <a:latin typeface="Arial"/>
                <a:cs typeface="Arial"/>
              </a:rPr>
              <a:t>Peut-</a:t>
            </a:r>
            <a:r>
              <a:rPr sz="3600" b="1" spc="-300" dirty="0">
                <a:latin typeface="Arial"/>
                <a:cs typeface="Arial"/>
              </a:rPr>
              <a:t>on</a:t>
            </a:r>
            <a:r>
              <a:rPr sz="3600" b="1" spc="-25" dirty="0">
                <a:latin typeface="Arial"/>
                <a:cs typeface="Arial"/>
              </a:rPr>
              <a:t> </a:t>
            </a:r>
            <a:r>
              <a:rPr sz="3600" b="1" spc="-204" dirty="0">
                <a:latin typeface="Arial"/>
                <a:cs typeface="Arial"/>
              </a:rPr>
              <a:t>déployer</a:t>
            </a:r>
            <a:r>
              <a:rPr sz="3600" b="1" spc="-45" dirty="0">
                <a:latin typeface="Arial"/>
                <a:cs typeface="Arial"/>
              </a:rPr>
              <a:t> </a:t>
            </a:r>
            <a:r>
              <a:rPr sz="3600" b="1" spc="-130" dirty="0">
                <a:latin typeface="Arial"/>
                <a:cs typeface="Arial"/>
              </a:rPr>
              <a:t>cette</a:t>
            </a:r>
            <a:r>
              <a:rPr sz="3600" b="1" spc="-90" dirty="0">
                <a:latin typeface="Arial"/>
                <a:cs typeface="Arial"/>
              </a:rPr>
              <a:t> </a:t>
            </a:r>
            <a:r>
              <a:rPr sz="3600" b="1" spc="-140" dirty="0">
                <a:latin typeface="Arial"/>
                <a:cs typeface="Arial"/>
              </a:rPr>
              <a:t>architecture</a:t>
            </a:r>
            <a:r>
              <a:rPr sz="3600" b="1" spc="-110" dirty="0">
                <a:latin typeface="Arial"/>
                <a:cs typeface="Arial"/>
              </a:rPr>
              <a:t> </a:t>
            </a:r>
            <a:r>
              <a:rPr sz="3600" b="1" spc="-100" dirty="0">
                <a:latin typeface="Arial"/>
                <a:cs typeface="Arial"/>
              </a:rPr>
              <a:t>sur</a:t>
            </a:r>
            <a:r>
              <a:rPr sz="3600" b="1" spc="-30" dirty="0">
                <a:latin typeface="Arial"/>
                <a:cs typeface="Arial"/>
              </a:rPr>
              <a:t> </a:t>
            </a:r>
            <a:r>
              <a:rPr sz="3600" b="1" spc="-254" dirty="0">
                <a:latin typeface="Arial"/>
                <a:cs typeface="Arial"/>
              </a:rPr>
              <a:t>une</a:t>
            </a:r>
            <a:r>
              <a:rPr sz="3600" b="1" spc="-15" dirty="0">
                <a:latin typeface="Arial"/>
                <a:cs typeface="Arial"/>
              </a:rPr>
              <a:t> </a:t>
            </a:r>
            <a:r>
              <a:rPr sz="3600" b="1" spc="-45" dirty="0">
                <a:latin typeface="Arial"/>
                <a:cs typeface="Arial"/>
              </a:rPr>
              <a:t>offre </a:t>
            </a:r>
            <a:r>
              <a:rPr sz="3600" b="1" spc="-240" dirty="0">
                <a:latin typeface="Arial"/>
                <a:cs typeface="Arial"/>
              </a:rPr>
              <a:t>cloud</a:t>
            </a:r>
            <a:r>
              <a:rPr sz="3600" b="1" spc="-30" dirty="0">
                <a:latin typeface="Arial"/>
                <a:cs typeface="Arial"/>
              </a:rPr>
              <a:t> </a:t>
            </a:r>
            <a:r>
              <a:rPr sz="3600" b="1" spc="-229" dirty="0">
                <a:latin typeface="Arial"/>
                <a:cs typeface="Arial"/>
              </a:rPr>
              <a:t>publique</a:t>
            </a:r>
            <a:r>
              <a:rPr sz="3600" b="1" spc="-25" dirty="0">
                <a:latin typeface="Arial"/>
                <a:cs typeface="Arial"/>
              </a:rPr>
              <a:t> </a:t>
            </a:r>
            <a:r>
              <a:rPr sz="3600" b="1" spc="-105" dirty="0">
                <a:latin typeface="Arial"/>
                <a:cs typeface="Arial"/>
              </a:rPr>
              <a:t>(AWS/Azure)</a:t>
            </a:r>
            <a:r>
              <a:rPr sz="3600" b="1" spc="-120" dirty="0">
                <a:latin typeface="Arial"/>
                <a:cs typeface="Arial"/>
              </a:rPr>
              <a:t> </a:t>
            </a:r>
            <a:r>
              <a:rPr sz="3600" b="1" spc="-710" dirty="0">
                <a:latin typeface="Arial"/>
                <a:cs typeface="Arial"/>
              </a:rPr>
              <a:t>?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4</a:t>
            </a:r>
            <a:r>
              <a:rPr lang="fr-FR" spc="-5" dirty="0"/>
              <a:t>6</a:t>
            </a:r>
            <a:r>
              <a:rPr dirty="0"/>
              <a:t>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9455" y="2689161"/>
            <a:ext cx="10737215" cy="25476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5"/>
              </a:spcBef>
              <a:buSzPct val="85000"/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On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peut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effectivement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déployer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dans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offre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cloud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publique</a:t>
            </a:r>
            <a:endParaRPr sz="20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505"/>
              </a:spcBef>
              <a:buSzPct val="85000"/>
              <a:buFont typeface="Arial MT"/>
              <a:buChar char="•"/>
              <a:tabLst>
                <a:tab pos="240665" algn="l"/>
              </a:tabLst>
            </a:pPr>
            <a:r>
              <a:rPr sz="2000" b="1" dirty="0">
                <a:latin typeface="Calibri"/>
                <a:cs typeface="Calibri"/>
              </a:rPr>
              <a:t>SDN</a:t>
            </a:r>
            <a:r>
              <a:rPr sz="2000" b="1" spc="-8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open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source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: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peut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être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déployé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VMs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avec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Open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vSwitch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contrôleur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(Ryu,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ONOS…).</a:t>
            </a:r>
            <a:endParaRPr sz="2000" dirty="0">
              <a:latin typeface="Calibri"/>
              <a:cs typeface="Calibri"/>
            </a:endParaRPr>
          </a:p>
          <a:p>
            <a:pPr marL="241300" marR="5080" indent="-228600">
              <a:lnSpc>
                <a:spcPct val="122000"/>
              </a:lnSpc>
              <a:spcBef>
                <a:spcPts val="905"/>
              </a:spcBef>
              <a:buSzPct val="85000"/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Les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clouds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offrent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aussi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services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SDN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natifs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(ex: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AWS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VPC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Azure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Virtual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Network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GCP</a:t>
            </a:r>
            <a:r>
              <a:rPr sz="2000" b="1" spc="-7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VPC</a:t>
            </a:r>
            <a:r>
              <a:rPr sz="2000" dirty="0">
                <a:latin typeface="Calibri"/>
                <a:cs typeface="Calibri"/>
              </a:rPr>
              <a:t>),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mais </a:t>
            </a:r>
            <a:r>
              <a:rPr sz="2000" dirty="0">
                <a:latin typeface="Calibri"/>
                <a:cs typeface="Calibri"/>
              </a:rPr>
              <a:t>pour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solutions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totalement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personnalisées,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utilise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l'IaaS.</a:t>
            </a:r>
            <a:endParaRPr sz="2000" dirty="0">
              <a:latin typeface="Calibri"/>
              <a:cs typeface="Calibri"/>
            </a:endParaRPr>
          </a:p>
          <a:p>
            <a:pPr marL="241300" marR="494030" indent="-228600">
              <a:lnSpc>
                <a:spcPct val="122000"/>
              </a:lnSpc>
              <a:spcBef>
                <a:spcPts val="905"/>
              </a:spcBef>
              <a:buSzPct val="85000"/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Il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faut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bien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gérer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restrictions</a:t>
            </a:r>
            <a:r>
              <a:rPr sz="2000" b="1" spc="-8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réseau</a:t>
            </a:r>
            <a:r>
              <a:rPr sz="2000" b="1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(peering,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security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groups,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firewalls)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prévoir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coût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des </a:t>
            </a:r>
            <a:r>
              <a:rPr sz="2000" spc="-10" dirty="0">
                <a:latin typeface="Calibri"/>
                <a:cs typeface="Calibri"/>
              </a:rPr>
              <a:t>interconnexions.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0C2E9ED-6783-90D4-22C4-D30F278DA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54F922D-99DC-3BF0-7377-7AA5C0135F06}"/>
              </a:ext>
            </a:extLst>
          </p:cNvPr>
          <p:cNvSpPr/>
          <p:nvPr/>
        </p:nvSpPr>
        <p:spPr>
          <a:xfrm>
            <a:off x="714375" y="1028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79F454D-6017-056F-B09D-08D8EFC37C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455" y="1406524"/>
            <a:ext cx="10704830" cy="1685718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245"/>
              </a:spcBef>
            </a:pPr>
            <a:r>
              <a:rPr lang="fr-FR" sz="3600" b="1" spc="-120" dirty="0">
                <a:latin typeface="Arial"/>
                <a:cs typeface="Arial"/>
              </a:rPr>
              <a:t>8</a:t>
            </a:r>
            <a:r>
              <a:rPr sz="3600" b="1" spc="-120" dirty="0">
                <a:latin typeface="Arial"/>
                <a:cs typeface="Arial"/>
              </a:rPr>
              <a:t>.</a:t>
            </a:r>
            <a:r>
              <a:rPr sz="3600" b="1" spc="-140" dirty="0">
                <a:latin typeface="Arial"/>
                <a:cs typeface="Arial"/>
              </a:rPr>
              <a:t> 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Comment faire évoluer cette maquette vers un POC réel d’entreprise ?</a:t>
            </a:r>
            <a:br>
              <a:rPr lang="fr-FR" dirty="0"/>
            </a:br>
            <a:endParaRPr sz="3600" dirty="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A29F6D3-2C9D-B990-7A95-7178A5793EE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4</a:t>
            </a:r>
            <a:r>
              <a:rPr lang="fr-FR" spc="-50" dirty="0"/>
              <a:t>7</a:t>
            </a:r>
            <a:r>
              <a:rPr dirty="0"/>
              <a:t> 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FE226F2-73BC-A632-E408-B191C211D12D}"/>
              </a:ext>
            </a:extLst>
          </p:cNvPr>
          <p:cNvSpPr txBox="1"/>
          <p:nvPr/>
        </p:nvSpPr>
        <p:spPr>
          <a:xfrm>
            <a:off x="755015" y="2973233"/>
            <a:ext cx="10737215" cy="247824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r>
              <a:rPr lang="fr-FR" sz="2000" b="1" dirty="0">
                <a:latin typeface="+mj-lt"/>
              </a:rPr>
              <a:t>Évolution de la Maquette vers un POC Entreprise</a:t>
            </a:r>
          </a:p>
          <a:p>
            <a:r>
              <a:rPr lang="fr-FR" sz="2000" b="1" dirty="0">
                <a:latin typeface="+mj-lt"/>
              </a:rPr>
              <a:t>Industrialisation</a:t>
            </a:r>
            <a:r>
              <a:rPr lang="fr-FR" sz="2000" dirty="0">
                <a:latin typeface="+mj-lt"/>
              </a:rPr>
              <a:t> : Passage à VMware/</a:t>
            </a:r>
            <a:r>
              <a:rPr lang="fr-FR" sz="2000" dirty="0" err="1">
                <a:latin typeface="+mj-lt"/>
              </a:rPr>
              <a:t>Proxmox</a:t>
            </a:r>
            <a:r>
              <a:rPr lang="fr-FR" sz="2000" dirty="0">
                <a:latin typeface="+mj-lt"/>
              </a:rPr>
              <a:t> ou Cloud (AWS, Azure), topologie multi-hôte.</a:t>
            </a:r>
          </a:p>
          <a:p>
            <a:r>
              <a:rPr lang="fr-FR" sz="2000" b="1" dirty="0">
                <a:latin typeface="+mj-lt"/>
              </a:rPr>
              <a:t>Sécurité</a:t>
            </a:r>
            <a:r>
              <a:rPr lang="fr-FR" sz="2000" dirty="0">
                <a:latin typeface="+mj-lt"/>
              </a:rPr>
              <a:t> : SSL/TLS, RBAC sur </a:t>
            </a:r>
            <a:r>
              <a:rPr lang="fr-FR" sz="2000" dirty="0" err="1">
                <a:latin typeface="+mj-lt"/>
              </a:rPr>
              <a:t>Ryu</a:t>
            </a:r>
            <a:r>
              <a:rPr lang="fr-FR" sz="2000" dirty="0">
                <a:latin typeface="+mj-lt"/>
              </a:rPr>
              <a:t>, firewall avancé (DPI, VPN </a:t>
            </a:r>
            <a:r>
              <a:rPr lang="fr-FR" sz="2000" dirty="0" err="1">
                <a:latin typeface="+mj-lt"/>
              </a:rPr>
              <a:t>IPsec</a:t>
            </a:r>
            <a:r>
              <a:rPr lang="fr-FR" sz="2000" dirty="0">
                <a:latin typeface="+mj-lt"/>
              </a:rPr>
              <a:t>).</a:t>
            </a:r>
          </a:p>
          <a:p>
            <a:r>
              <a:rPr lang="fr-FR" sz="2000" b="1" dirty="0">
                <a:latin typeface="+mj-lt"/>
              </a:rPr>
              <a:t>Automatisation CI/CD</a:t>
            </a:r>
            <a:r>
              <a:rPr lang="fr-FR" sz="2000" dirty="0">
                <a:latin typeface="+mj-lt"/>
              </a:rPr>
              <a:t> : Déploiement via GitHub Actions, Ansible + Vault.</a:t>
            </a:r>
          </a:p>
          <a:p>
            <a:r>
              <a:rPr lang="fr-FR" sz="2000" b="1" dirty="0">
                <a:latin typeface="+mj-lt"/>
              </a:rPr>
              <a:t>Cas d’usage métier</a:t>
            </a:r>
            <a:r>
              <a:rPr lang="fr-FR" sz="2000" dirty="0">
                <a:latin typeface="+mj-lt"/>
              </a:rPr>
              <a:t> : Simulation d’une entreprise multisite (</a:t>
            </a:r>
            <a:r>
              <a:rPr lang="fr-FR" sz="2000" dirty="0" err="1">
                <a:latin typeface="+mj-lt"/>
              </a:rPr>
              <a:t>VoIP</a:t>
            </a:r>
            <a:r>
              <a:rPr lang="fr-FR" sz="2000" dirty="0">
                <a:latin typeface="+mj-lt"/>
              </a:rPr>
              <a:t>, ERP, supervision SDN).</a:t>
            </a:r>
          </a:p>
          <a:p>
            <a:r>
              <a:rPr lang="fr-FR" sz="2000" b="1" dirty="0">
                <a:latin typeface="+mj-lt"/>
              </a:rPr>
              <a:t>Observabilité</a:t>
            </a:r>
            <a:r>
              <a:rPr lang="fr-FR" sz="2000" dirty="0">
                <a:latin typeface="+mj-lt"/>
              </a:rPr>
              <a:t> : Logs via ELK/Loki, alertes Prometheus/Zabbix.</a:t>
            </a:r>
          </a:p>
          <a:p>
            <a:r>
              <a:rPr lang="fr-FR" sz="2000" b="1" dirty="0">
                <a:latin typeface="+mj-lt"/>
              </a:rPr>
              <a:t>Conformité</a:t>
            </a:r>
            <a:r>
              <a:rPr lang="fr-FR" sz="2000" dirty="0">
                <a:latin typeface="+mj-lt"/>
              </a:rPr>
              <a:t> : Documentation, RGPD, audit &amp; segmentation.</a:t>
            </a:r>
          </a:p>
          <a:p>
            <a:r>
              <a:rPr lang="fr-FR" sz="2000" b="1" dirty="0">
                <a:latin typeface="+mj-lt"/>
              </a:rPr>
              <a:t>Résilience</a:t>
            </a:r>
            <a:r>
              <a:rPr lang="fr-FR" sz="2000" dirty="0">
                <a:latin typeface="+mj-lt"/>
              </a:rPr>
              <a:t> : Tests de charge, HA SDN, failover réseau.</a:t>
            </a:r>
          </a:p>
        </p:txBody>
      </p:sp>
    </p:spTree>
    <p:extLst>
      <p:ext uri="{BB962C8B-B14F-4D97-AF65-F5344CB8AC3E}">
        <p14:creationId xmlns:p14="http://schemas.microsoft.com/office/powerpoint/2010/main" val="1731827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375" y="1028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1" spc="-185" dirty="0">
                <a:latin typeface="Arial"/>
                <a:cs typeface="Arial"/>
              </a:rPr>
              <a:t>Déploiement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spc="-285" dirty="0">
                <a:latin typeface="Arial"/>
                <a:cs typeface="Arial"/>
              </a:rPr>
              <a:t>Cloud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spc="-210" dirty="0">
                <a:latin typeface="Arial"/>
                <a:cs typeface="Arial"/>
              </a:rPr>
              <a:t>possible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spc="-750" dirty="0">
                <a:latin typeface="Arial"/>
                <a:cs typeface="Arial"/>
              </a:rPr>
              <a:t>?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238230" y="6490392"/>
            <a:ext cx="2540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dirty="0"/>
              <a:t>4</a:t>
            </a:r>
            <a:r>
              <a:rPr lang="fr-FR" spc="-50" dirty="0"/>
              <a:t>8</a:t>
            </a:r>
            <a:r>
              <a:rPr dirty="0"/>
              <a:t>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9455" y="2689161"/>
            <a:ext cx="6061075" cy="1317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5"/>
              </a:spcBef>
              <a:buSzPct val="85000"/>
              <a:buChar char="•"/>
              <a:tabLst>
                <a:tab pos="240665" algn="l"/>
              </a:tabLst>
            </a:pPr>
            <a:r>
              <a:rPr sz="2000" spc="-135" dirty="0">
                <a:latin typeface="Arial MT"/>
                <a:cs typeface="Arial MT"/>
              </a:rPr>
              <a:t>OUI,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via</a:t>
            </a:r>
            <a:r>
              <a:rPr sz="2000" spc="-105" dirty="0">
                <a:latin typeface="Arial MT"/>
                <a:cs typeface="Arial MT"/>
              </a:rPr>
              <a:t> </a:t>
            </a:r>
            <a:r>
              <a:rPr sz="2000" spc="-70" dirty="0">
                <a:latin typeface="Arial MT"/>
                <a:cs typeface="Arial MT"/>
              </a:rPr>
              <a:t>IaaS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80" dirty="0">
                <a:latin typeface="Arial MT"/>
                <a:cs typeface="Arial MT"/>
              </a:rPr>
              <a:t>(AWS,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Azure,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GCP)</a:t>
            </a:r>
            <a:endParaRPr sz="20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505"/>
              </a:spcBef>
              <a:buSzPct val="85000"/>
              <a:buChar char="•"/>
              <a:tabLst>
                <a:tab pos="240665" algn="l"/>
              </a:tabLst>
            </a:pPr>
            <a:r>
              <a:rPr sz="2000" spc="-30" dirty="0">
                <a:latin typeface="Arial MT"/>
                <a:cs typeface="Arial MT"/>
              </a:rPr>
              <a:t>Déploiement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spc="-100" dirty="0">
                <a:latin typeface="Arial MT"/>
                <a:cs typeface="Arial MT"/>
              </a:rPr>
              <a:t>SDN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possible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60" dirty="0">
                <a:latin typeface="Arial MT"/>
                <a:cs typeface="Arial MT"/>
              </a:rPr>
              <a:t>avec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105" dirty="0">
                <a:latin typeface="Arial MT"/>
                <a:cs typeface="Arial MT"/>
              </a:rPr>
              <a:t>Open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vSwitch</a:t>
            </a:r>
            <a:r>
              <a:rPr sz="2000" spc="-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+ </a:t>
            </a:r>
            <a:r>
              <a:rPr sz="2000" spc="-25" dirty="0">
                <a:latin typeface="Arial MT"/>
                <a:cs typeface="Arial MT"/>
              </a:rPr>
              <a:t>Ryu</a:t>
            </a:r>
            <a:endParaRPr sz="20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435"/>
              </a:spcBef>
              <a:buSzPct val="85000"/>
              <a:buChar char="•"/>
              <a:tabLst>
                <a:tab pos="240665" algn="l"/>
              </a:tabLst>
            </a:pPr>
            <a:r>
              <a:rPr sz="2000" dirty="0">
                <a:latin typeface="Arial MT"/>
                <a:cs typeface="Arial MT"/>
              </a:rPr>
              <a:t>Attention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aux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restrictions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coûts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réseau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375" y="1028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Livrables</a:t>
            </a:r>
            <a:r>
              <a:rPr spc="50" dirty="0"/>
              <a:t> </a:t>
            </a:r>
            <a:r>
              <a:rPr dirty="0"/>
              <a:t>et</a:t>
            </a:r>
            <a:r>
              <a:rPr spc="60" dirty="0"/>
              <a:t> </a:t>
            </a:r>
            <a:r>
              <a:rPr spc="-10" dirty="0"/>
              <a:t>ressources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38230" y="6490392"/>
            <a:ext cx="2159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lang="fr-FR" sz="900" b="1" dirty="0">
                <a:latin typeface="Arial"/>
                <a:cs typeface="Arial"/>
              </a:rPr>
              <a:t>49</a:t>
            </a:r>
            <a:r>
              <a:rPr sz="900" b="1" dirty="0">
                <a:latin typeface="Arial"/>
                <a:cs typeface="Arial"/>
              </a:rPr>
              <a:t> 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455" y="2689161"/>
            <a:ext cx="4008754" cy="23094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5"/>
              </a:spcBef>
              <a:buSzPct val="85000"/>
              <a:buChar char="•"/>
              <a:tabLst>
                <a:tab pos="240665" algn="l"/>
              </a:tabLst>
            </a:pPr>
            <a:r>
              <a:rPr sz="2000" dirty="0">
                <a:latin typeface="Arial MT"/>
                <a:cs typeface="Arial MT"/>
              </a:rPr>
              <a:t>Liens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vers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0" dirty="0"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505"/>
              </a:spcBef>
              <a:buSzPct val="85000"/>
              <a:buChar char="•"/>
              <a:tabLst>
                <a:tab pos="240665" algn="l"/>
              </a:tabLst>
            </a:pPr>
            <a:r>
              <a:rPr sz="2000" spc="-55" dirty="0">
                <a:latin typeface="Arial MT"/>
                <a:cs typeface="Arial MT"/>
              </a:rPr>
              <a:t>GitHub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-30" dirty="0">
                <a:latin typeface="Arial MT"/>
                <a:cs typeface="Arial MT"/>
              </a:rPr>
              <a:t>(code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et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config)</a:t>
            </a:r>
            <a:endParaRPr sz="20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435"/>
              </a:spcBef>
              <a:buSzPct val="85000"/>
              <a:buChar char="•"/>
              <a:tabLst>
                <a:tab pos="240665" algn="l"/>
              </a:tabLst>
            </a:pPr>
            <a:r>
              <a:rPr sz="2000" dirty="0">
                <a:latin typeface="Arial MT"/>
                <a:cs typeface="Arial MT"/>
              </a:rPr>
              <a:t>Jira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(gestion </a:t>
            </a:r>
            <a:r>
              <a:rPr sz="2000" spc="-105" dirty="0">
                <a:latin typeface="Arial MT"/>
                <a:cs typeface="Arial MT"/>
              </a:rPr>
              <a:t>de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projet)</a:t>
            </a:r>
            <a:endParaRPr sz="20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505"/>
              </a:spcBef>
              <a:buSzPct val="85000"/>
              <a:buChar char="•"/>
              <a:tabLst>
                <a:tab pos="240665" algn="l"/>
              </a:tabLst>
            </a:pPr>
            <a:r>
              <a:rPr sz="2000" spc="-35" dirty="0">
                <a:latin typeface="Arial MT"/>
                <a:cs typeface="Arial MT"/>
              </a:rPr>
              <a:t>Documentations,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scripts,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rapports</a:t>
            </a:r>
            <a:endParaRPr sz="2000">
              <a:latin typeface="Arial MT"/>
              <a:cs typeface="Arial MT"/>
            </a:endParaRPr>
          </a:p>
          <a:p>
            <a:pPr marL="240665" indent="-227965">
              <a:lnSpc>
                <a:spcPct val="100000"/>
              </a:lnSpc>
              <a:spcBef>
                <a:spcPts val="1505"/>
              </a:spcBef>
              <a:buSzPct val="85000"/>
              <a:buChar char="•"/>
              <a:tabLst>
                <a:tab pos="240665" algn="l"/>
              </a:tabLst>
            </a:pPr>
            <a:r>
              <a:rPr sz="2000" spc="-120" dirty="0">
                <a:latin typeface="Arial MT"/>
                <a:cs typeface="Arial MT"/>
              </a:rPr>
              <a:t>(QR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spc="-50" dirty="0">
                <a:latin typeface="Arial MT"/>
                <a:cs typeface="Arial MT"/>
              </a:rPr>
              <a:t>code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lien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cliquable)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455" y="948689"/>
            <a:ext cx="2832735" cy="111887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245"/>
              </a:spcBef>
            </a:pPr>
            <a:r>
              <a:rPr sz="3600" spc="-50" dirty="0"/>
              <a:t>Conclusion</a:t>
            </a:r>
            <a:r>
              <a:rPr sz="3600" spc="-155" dirty="0"/>
              <a:t> </a:t>
            </a:r>
            <a:r>
              <a:rPr sz="3600" spc="-50" dirty="0"/>
              <a:t>du </a:t>
            </a:r>
            <a:r>
              <a:rPr sz="3600" spc="-10" dirty="0"/>
              <a:t>projet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676275" y="6276975"/>
            <a:ext cx="10847705" cy="0"/>
          </a:xfrm>
          <a:custGeom>
            <a:avLst/>
            <a:gdLst/>
            <a:ahLst/>
            <a:cxnLst/>
            <a:rect l="l" t="t" r="r" b="b"/>
            <a:pathLst>
              <a:path w="10847705">
                <a:moveTo>
                  <a:pt x="0" y="0"/>
                </a:moveTo>
                <a:lnTo>
                  <a:pt x="10847451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733925" y="190500"/>
            <a:ext cx="5991225" cy="5991225"/>
            <a:chOff x="4733925" y="190500"/>
            <a:chExt cx="5991225" cy="5991225"/>
          </a:xfrm>
        </p:grpSpPr>
        <p:sp>
          <p:nvSpPr>
            <p:cNvPr id="5" name="object 5"/>
            <p:cNvSpPr/>
            <p:nvPr/>
          </p:nvSpPr>
          <p:spPr>
            <a:xfrm>
              <a:off x="4733925" y="190500"/>
              <a:ext cx="5991225" cy="5991225"/>
            </a:xfrm>
            <a:custGeom>
              <a:avLst/>
              <a:gdLst/>
              <a:ahLst/>
              <a:cxnLst/>
              <a:rect l="l" t="t" r="r" b="b"/>
              <a:pathLst>
                <a:path w="5991225" h="5991225">
                  <a:moveTo>
                    <a:pt x="2995676" y="0"/>
                  </a:moveTo>
                  <a:lnTo>
                    <a:pt x="0" y="2995549"/>
                  </a:lnTo>
                  <a:lnTo>
                    <a:pt x="2995676" y="5991225"/>
                  </a:lnTo>
                  <a:lnTo>
                    <a:pt x="5991225" y="2995549"/>
                  </a:lnTo>
                  <a:lnTo>
                    <a:pt x="2995676" y="0"/>
                  </a:lnTo>
                  <a:close/>
                </a:path>
              </a:pathLst>
            </a:custGeom>
            <a:solidFill>
              <a:srgbClr val="CC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10251" y="766826"/>
              <a:ext cx="2333625" cy="2333625"/>
            </a:xfrm>
            <a:custGeom>
              <a:avLst/>
              <a:gdLst/>
              <a:ahLst/>
              <a:cxnLst/>
              <a:rect l="l" t="t" r="r" b="b"/>
              <a:pathLst>
                <a:path w="2333625" h="2333625">
                  <a:moveTo>
                    <a:pt x="1944624" y="0"/>
                  </a:moveTo>
                  <a:lnTo>
                    <a:pt x="388874" y="0"/>
                  </a:lnTo>
                  <a:lnTo>
                    <a:pt x="340096" y="3030"/>
                  </a:lnTo>
                  <a:lnTo>
                    <a:pt x="293127" y="11877"/>
                  </a:lnTo>
                  <a:lnTo>
                    <a:pt x="248329" y="26177"/>
                  </a:lnTo>
                  <a:lnTo>
                    <a:pt x="206067" y="45565"/>
                  </a:lnTo>
                  <a:lnTo>
                    <a:pt x="166707" y="69676"/>
                  </a:lnTo>
                  <a:lnTo>
                    <a:pt x="130612" y="98147"/>
                  </a:lnTo>
                  <a:lnTo>
                    <a:pt x="98147" y="130612"/>
                  </a:lnTo>
                  <a:lnTo>
                    <a:pt x="69676" y="166707"/>
                  </a:lnTo>
                  <a:lnTo>
                    <a:pt x="45565" y="206067"/>
                  </a:lnTo>
                  <a:lnTo>
                    <a:pt x="26177" y="248329"/>
                  </a:lnTo>
                  <a:lnTo>
                    <a:pt x="11877" y="293127"/>
                  </a:lnTo>
                  <a:lnTo>
                    <a:pt x="3030" y="340096"/>
                  </a:lnTo>
                  <a:lnTo>
                    <a:pt x="0" y="388874"/>
                  </a:lnTo>
                  <a:lnTo>
                    <a:pt x="0" y="1944624"/>
                  </a:lnTo>
                  <a:lnTo>
                    <a:pt x="3030" y="1993403"/>
                  </a:lnTo>
                  <a:lnTo>
                    <a:pt x="11877" y="2040378"/>
                  </a:lnTo>
                  <a:lnTo>
                    <a:pt x="26177" y="2085185"/>
                  </a:lnTo>
                  <a:lnTo>
                    <a:pt x="45565" y="2127458"/>
                  </a:lnTo>
                  <a:lnTo>
                    <a:pt x="69676" y="2166832"/>
                  </a:lnTo>
                  <a:lnTo>
                    <a:pt x="98147" y="2202941"/>
                  </a:lnTo>
                  <a:lnTo>
                    <a:pt x="130612" y="2235421"/>
                  </a:lnTo>
                  <a:lnTo>
                    <a:pt x="166707" y="2263906"/>
                  </a:lnTo>
                  <a:lnTo>
                    <a:pt x="206067" y="2288031"/>
                  </a:lnTo>
                  <a:lnTo>
                    <a:pt x="248329" y="2307430"/>
                  </a:lnTo>
                  <a:lnTo>
                    <a:pt x="293127" y="2321739"/>
                  </a:lnTo>
                  <a:lnTo>
                    <a:pt x="340096" y="2330592"/>
                  </a:lnTo>
                  <a:lnTo>
                    <a:pt x="388874" y="2333625"/>
                  </a:lnTo>
                  <a:lnTo>
                    <a:pt x="1944624" y="2333625"/>
                  </a:lnTo>
                  <a:lnTo>
                    <a:pt x="1993403" y="2330592"/>
                  </a:lnTo>
                  <a:lnTo>
                    <a:pt x="2040378" y="2321739"/>
                  </a:lnTo>
                  <a:lnTo>
                    <a:pt x="2085185" y="2307430"/>
                  </a:lnTo>
                  <a:lnTo>
                    <a:pt x="2127458" y="2288031"/>
                  </a:lnTo>
                  <a:lnTo>
                    <a:pt x="2166832" y="2263906"/>
                  </a:lnTo>
                  <a:lnTo>
                    <a:pt x="2202941" y="2235421"/>
                  </a:lnTo>
                  <a:lnTo>
                    <a:pt x="2235421" y="2202941"/>
                  </a:lnTo>
                  <a:lnTo>
                    <a:pt x="2263906" y="2166832"/>
                  </a:lnTo>
                  <a:lnTo>
                    <a:pt x="2288031" y="2127458"/>
                  </a:lnTo>
                  <a:lnTo>
                    <a:pt x="2307430" y="2085185"/>
                  </a:lnTo>
                  <a:lnTo>
                    <a:pt x="2321739" y="2040378"/>
                  </a:lnTo>
                  <a:lnTo>
                    <a:pt x="2330592" y="1993403"/>
                  </a:lnTo>
                  <a:lnTo>
                    <a:pt x="2333625" y="1944624"/>
                  </a:lnTo>
                  <a:lnTo>
                    <a:pt x="2333625" y="388874"/>
                  </a:lnTo>
                  <a:lnTo>
                    <a:pt x="2330592" y="340096"/>
                  </a:lnTo>
                  <a:lnTo>
                    <a:pt x="2321739" y="293127"/>
                  </a:lnTo>
                  <a:lnTo>
                    <a:pt x="2307430" y="248329"/>
                  </a:lnTo>
                  <a:lnTo>
                    <a:pt x="2288031" y="206067"/>
                  </a:lnTo>
                  <a:lnTo>
                    <a:pt x="2263906" y="166707"/>
                  </a:lnTo>
                  <a:lnTo>
                    <a:pt x="2235421" y="130612"/>
                  </a:lnTo>
                  <a:lnTo>
                    <a:pt x="2202941" y="98147"/>
                  </a:lnTo>
                  <a:lnTo>
                    <a:pt x="2166832" y="69676"/>
                  </a:lnTo>
                  <a:lnTo>
                    <a:pt x="2127458" y="45565"/>
                  </a:lnTo>
                  <a:lnTo>
                    <a:pt x="2085185" y="26177"/>
                  </a:lnTo>
                  <a:lnTo>
                    <a:pt x="2040378" y="11877"/>
                  </a:lnTo>
                  <a:lnTo>
                    <a:pt x="1993403" y="303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1668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10251" y="766826"/>
              <a:ext cx="2333625" cy="2333625"/>
            </a:xfrm>
            <a:custGeom>
              <a:avLst/>
              <a:gdLst/>
              <a:ahLst/>
              <a:cxnLst/>
              <a:rect l="l" t="t" r="r" b="b"/>
              <a:pathLst>
                <a:path w="2333625" h="2333625">
                  <a:moveTo>
                    <a:pt x="0" y="388874"/>
                  </a:moveTo>
                  <a:lnTo>
                    <a:pt x="3030" y="340096"/>
                  </a:lnTo>
                  <a:lnTo>
                    <a:pt x="11877" y="293127"/>
                  </a:lnTo>
                  <a:lnTo>
                    <a:pt x="26177" y="248329"/>
                  </a:lnTo>
                  <a:lnTo>
                    <a:pt x="45565" y="206067"/>
                  </a:lnTo>
                  <a:lnTo>
                    <a:pt x="69676" y="166707"/>
                  </a:lnTo>
                  <a:lnTo>
                    <a:pt x="98147" y="130612"/>
                  </a:lnTo>
                  <a:lnTo>
                    <a:pt x="130612" y="98147"/>
                  </a:lnTo>
                  <a:lnTo>
                    <a:pt x="166707" y="69676"/>
                  </a:lnTo>
                  <a:lnTo>
                    <a:pt x="206067" y="45565"/>
                  </a:lnTo>
                  <a:lnTo>
                    <a:pt x="248329" y="26177"/>
                  </a:lnTo>
                  <a:lnTo>
                    <a:pt x="293127" y="11877"/>
                  </a:lnTo>
                  <a:lnTo>
                    <a:pt x="340096" y="3030"/>
                  </a:lnTo>
                  <a:lnTo>
                    <a:pt x="388874" y="0"/>
                  </a:lnTo>
                  <a:lnTo>
                    <a:pt x="1944624" y="0"/>
                  </a:lnTo>
                  <a:lnTo>
                    <a:pt x="1993403" y="3030"/>
                  </a:lnTo>
                  <a:lnTo>
                    <a:pt x="2040378" y="11877"/>
                  </a:lnTo>
                  <a:lnTo>
                    <a:pt x="2085185" y="26177"/>
                  </a:lnTo>
                  <a:lnTo>
                    <a:pt x="2127458" y="45565"/>
                  </a:lnTo>
                  <a:lnTo>
                    <a:pt x="2166832" y="69676"/>
                  </a:lnTo>
                  <a:lnTo>
                    <a:pt x="2202941" y="98147"/>
                  </a:lnTo>
                  <a:lnTo>
                    <a:pt x="2235421" y="130612"/>
                  </a:lnTo>
                  <a:lnTo>
                    <a:pt x="2263906" y="166707"/>
                  </a:lnTo>
                  <a:lnTo>
                    <a:pt x="2288031" y="206067"/>
                  </a:lnTo>
                  <a:lnTo>
                    <a:pt x="2307430" y="248329"/>
                  </a:lnTo>
                  <a:lnTo>
                    <a:pt x="2321739" y="293127"/>
                  </a:lnTo>
                  <a:lnTo>
                    <a:pt x="2330592" y="340096"/>
                  </a:lnTo>
                  <a:lnTo>
                    <a:pt x="2333625" y="388874"/>
                  </a:lnTo>
                  <a:lnTo>
                    <a:pt x="2333625" y="1944624"/>
                  </a:lnTo>
                  <a:lnTo>
                    <a:pt x="2330592" y="1993403"/>
                  </a:lnTo>
                  <a:lnTo>
                    <a:pt x="2321739" y="2040378"/>
                  </a:lnTo>
                  <a:lnTo>
                    <a:pt x="2307430" y="2085185"/>
                  </a:lnTo>
                  <a:lnTo>
                    <a:pt x="2288031" y="2127458"/>
                  </a:lnTo>
                  <a:lnTo>
                    <a:pt x="2263906" y="2166832"/>
                  </a:lnTo>
                  <a:lnTo>
                    <a:pt x="2235421" y="2202941"/>
                  </a:lnTo>
                  <a:lnTo>
                    <a:pt x="2202941" y="2235421"/>
                  </a:lnTo>
                  <a:lnTo>
                    <a:pt x="2166832" y="2263906"/>
                  </a:lnTo>
                  <a:lnTo>
                    <a:pt x="2127458" y="2288031"/>
                  </a:lnTo>
                  <a:lnTo>
                    <a:pt x="2085185" y="2307430"/>
                  </a:lnTo>
                  <a:lnTo>
                    <a:pt x="2040378" y="2321739"/>
                  </a:lnTo>
                  <a:lnTo>
                    <a:pt x="1993403" y="2330592"/>
                  </a:lnTo>
                  <a:lnTo>
                    <a:pt x="1944624" y="2333625"/>
                  </a:lnTo>
                  <a:lnTo>
                    <a:pt x="388874" y="2333625"/>
                  </a:lnTo>
                  <a:lnTo>
                    <a:pt x="340096" y="2330592"/>
                  </a:lnTo>
                  <a:lnTo>
                    <a:pt x="293127" y="2321739"/>
                  </a:lnTo>
                  <a:lnTo>
                    <a:pt x="248329" y="2307430"/>
                  </a:lnTo>
                  <a:lnTo>
                    <a:pt x="206067" y="2288031"/>
                  </a:lnTo>
                  <a:lnTo>
                    <a:pt x="166707" y="2263906"/>
                  </a:lnTo>
                  <a:lnTo>
                    <a:pt x="130612" y="2235421"/>
                  </a:lnTo>
                  <a:lnTo>
                    <a:pt x="98147" y="2202941"/>
                  </a:lnTo>
                  <a:lnTo>
                    <a:pt x="69676" y="2166832"/>
                  </a:lnTo>
                  <a:lnTo>
                    <a:pt x="45565" y="2127458"/>
                  </a:lnTo>
                  <a:lnTo>
                    <a:pt x="26177" y="2085185"/>
                  </a:lnTo>
                  <a:lnTo>
                    <a:pt x="11877" y="2040378"/>
                  </a:lnTo>
                  <a:lnTo>
                    <a:pt x="3030" y="1993403"/>
                  </a:lnTo>
                  <a:lnTo>
                    <a:pt x="0" y="1944624"/>
                  </a:lnTo>
                  <a:lnTo>
                    <a:pt x="0" y="38887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780151" y="1220152"/>
            <a:ext cx="1394460" cy="138366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8890" algn="ctr">
              <a:lnSpc>
                <a:spcPct val="89900"/>
              </a:lnSpc>
              <a:spcBef>
                <a:spcPts val="39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Atouts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de 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l'approche </a:t>
            </a:r>
            <a:r>
              <a:rPr sz="2400" spc="-120" dirty="0">
                <a:solidFill>
                  <a:srgbClr val="FFFFFF"/>
                </a:solidFill>
                <a:latin typeface="Arial MT"/>
                <a:cs typeface="Arial MT"/>
              </a:rPr>
              <a:t>SDN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85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endParaRPr sz="2400">
              <a:latin typeface="Arial MT"/>
              <a:cs typeface="Arial MT"/>
            </a:endParaRPr>
          </a:p>
          <a:p>
            <a:pPr algn="ctr">
              <a:lnSpc>
                <a:spcPts val="2630"/>
              </a:lnSpc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virtuelle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818501" y="760476"/>
            <a:ext cx="2346325" cy="2346325"/>
            <a:chOff x="7818501" y="760476"/>
            <a:chExt cx="2346325" cy="2346325"/>
          </a:xfrm>
        </p:grpSpPr>
        <p:sp>
          <p:nvSpPr>
            <p:cNvPr id="10" name="object 10"/>
            <p:cNvSpPr/>
            <p:nvPr/>
          </p:nvSpPr>
          <p:spPr>
            <a:xfrm>
              <a:off x="7824851" y="766826"/>
              <a:ext cx="2333625" cy="2333625"/>
            </a:xfrm>
            <a:custGeom>
              <a:avLst/>
              <a:gdLst/>
              <a:ahLst/>
              <a:cxnLst/>
              <a:rect l="l" t="t" r="r" b="b"/>
              <a:pathLst>
                <a:path w="2333625" h="2333625">
                  <a:moveTo>
                    <a:pt x="1944624" y="0"/>
                  </a:moveTo>
                  <a:lnTo>
                    <a:pt x="388874" y="0"/>
                  </a:lnTo>
                  <a:lnTo>
                    <a:pt x="340096" y="3030"/>
                  </a:lnTo>
                  <a:lnTo>
                    <a:pt x="293127" y="11877"/>
                  </a:lnTo>
                  <a:lnTo>
                    <a:pt x="248329" y="26177"/>
                  </a:lnTo>
                  <a:lnTo>
                    <a:pt x="206067" y="45565"/>
                  </a:lnTo>
                  <a:lnTo>
                    <a:pt x="166707" y="69676"/>
                  </a:lnTo>
                  <a:lnTo>
                    <a:pt x="130612" y="98147"/>
                  </a:lnTo>
                  <a:lnTo>
                    <a:pt x="98147" y="130612"/>
                  </a:lnTo>
                  <a:lnTo>
                    <a:pt x="69676" y="166707"/>
                  </a:lnTo>
                  <a:lnTo>
                    <a:pt x="45565" y="206067"/>
                  </a:lnTo>
                  <a:lnTo>
                    <a:pt x="26177" y="248329"/>
                  </a:lnTo>
                  <a:lnTo>
                    <a:pt x="11877" y="293127"/>
                  </a:lnTo>
                  <a:lnTo>
                    <a:pt x="3030" y="340096"/>
                  </a:lnTo>
                  <a:lnTo>
                    <a:pt x="0" y="388874"/>
                  </a:lnTo>
                  <a:lnTo>
                    <a:pt x="0" y="1944624"/>
                  </a:lnTo>
                  <a:lnTo>
                    <a:pt x="3030" y="1993403"/>
                  </a:lnTo>
                  <a:lnTo>
                    <a:pt x="11877" y="2040378"/>
                  </a:lnTo>
                  <a:lnTo>
                    <a:pt x="26177" y="2085185"/>
                  </a:lnTo>
                  <a:lnTo>
                    <a:pt x="45565" y="2127458"/>
                  </a:lnTo>
                  <a:lnTo>
                    <a:pt x="69676" y="2166832"/>
                  </a:lnTo>
                  <a:lnTo>
                    <a:pt x="98147" y="2202941"/>
                  </a:lnTo>
                  <a:lnTo>
                    <a:pt x="130612" y="2235421"/>
                  </a:lnTo>
                  <a:lnTo>
                    <a:pt x="166707" y="2263906"/>
                  </a:lnTo>
                  <a:lnTo>
                    <a:pt x="206067" y="2288031"/>
                  </a:lnTo>
                  <a:lnTo>
                    <a:pt x="248329" y="2307430"/>
                  </a:lnTo>
                  <a:lnTo>
                    <a:pt x="293127" y="2321739"/>
                  </a:lnTo>
                  <a:lnTo>
                    <a:pt x="340096" y="2330592"/>
                  </a:lnTo>
                  <a:lnTo>
                    <a:pt x="388874" y="2333625"/>
                  </a:lnTo>
                  <a:lnTo>
                    <a:pt x="1944624" y="2333625"/>
                  </a:lnTo>
                  <a:lnTo>
                    <a:pt x="1993403" y="2330592"/>
                  </a:lnTo>
                  <a:lnTo>
                    <a:pt x="2040378" y="2321739"/>
                  </a:lnTo>
                  <a:lnTo>
                    <a:pt x="2085185" y="2307430"/>
                  </a:lnTo>
                  <a:lnTo>
                    <a:pt x="2127458" y="2288031"/>
                  </a:lnTo>
                  <a:lnTo>
                    <a:pt x="2166832" y="2263906"/>
                  </a:lnTo>
                  <a:lnTo>
                    <a:pt x="2202941" y="2235421"/>
                  </a:lnTo>
                  <a:lnTo>
                    <a:pt x="2235421" y="2202941"/>
                  </a:lnTo>
                  <a:lnTo>
                    <a:pt x="2263906" y="2166832"/>
                  </a:lnTo>
                  <a:lnTo>
                    <a:pt x="2288031" y="2127458"/>
                  </a:lnTo>
                  <a:lnTo>
                    <a:pt x="2307430" y="2085185"/>
                  </a:lnTo>
                  <a:lnTo>
                    <a:pt x="2321739" y="2040378"/>
                  </a:lnTo>
                  <a:lnTo>
                    <a:pt x="2330592" y="1993403"/>
                  </a:lnTo>
                  <a:lnTo>
                    <a:pt x="2333625" y="1944624"/>
                  </a:lnTo>
                  <a:lnTo>
                    <a:pt x="2333625" y="388874"/>
                  </a:lnTo>
                  <a:lnTo>
                    <a:pt x="2330592" y="340096"/>
                  </a:lnTo>
                  <a:lnTo>
                    <a:pt x="2321739" y="293127"/>
                  </a:lnTo>
                  <a:lnTo>
                    <a:pt x="2307430" y="248329"/>
                  </a:lnTo>
                  <a:lnTo>
                    <a:pt x="2288031" y="206067"/>
                  </a:lnTo>
                  <a:lnTo>
                    <a:pt x="2263906" y="166707"/>
                  </a:lnTo>
                  <a:lnTo>
                    <a:pt x="2235421" y="130612"/>
                  </a:lnTo>
                  <a:lnTo>
                    <a:pt x="2202941" y="98147"/>
                  </a:lnTo>
                  <a:lnTo>
                    <a:pt x="2166832" y="69676"/>
                  </a:lnTo>
                  <a:lnTo>
                    <a:pt x="2127458" y="45565"/>
                  </a:lnTo>
                  <a:lnTo>
                    <a:pt x="2085185" y="26177"/>
                  </a:lnTo>
                  <a:lnTo>
                    <a:pt x="2040378" y="11877"/>
                  </a:lnTo>
                  <a:lnTo>
                    <a:pt x="1993403" y="303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3678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24851" y="766826"/>
              <a:ext cx="2333625" cy="2333625"/>
            </a:xfrm>
            <a:custGeom>
              <a:avLst/>
              <a:gdLst/>
              <a:ahLst/>
              <a:cxnLst/>
              <a:rect l="l" t="t" r="r" b="b"/>
              <a:pathLst>
                <a:path w="2333625" h="2333625">
                  <a:moveTo>
                    <a:pt x="0" y="388874"/>
                  </a:moveTo>
                  <a:lnTo>
                    <a:pt x="3030" y="340096"/>
                  </a:lnTo>
                  <a:lnTo>
                    <a:pt x="11877" y="293127"/>
                  </a:lnTo>
                  <a:lnTo>
                    <a:pt x="26177" y="248329"/>
                  </a:lnTo>
                  <a:lnTo>
                    <a:pt x="45565" y="206067"/>
                  </a:lnTo>
                  <a:lnTo>
                    <a:pt x="69676" y="166707"/>
                  </a:lnTo>
                  <a:lnTo>
                    <a:pt x="98147" y="130612"/>
                  </a:lnTo>
                  <a:lnTo>
                    <a:pt x="130612" y="98147"/>
                  </a:lnTo>
                  <a:lnTo>
                    <a:pt x="166707" y="69676"/>
                  </a:lnTo>
                  <a:lnTo>
                    <a:pt x="206067" y="45565"/>
                  </a:lnTo>
                  <a:lnTo>
                    <a:pt x="248329" y="26177"/>
                  </a:lnTo>
                  <a:lnTo>
                    <a:pt x="293127" y="11877"/>
                  </a:lnTo>
                  <a:lnTo>
                    <a:pt x="340096" y="3030"/>
                  </a:lnTo>
                  <a:lnTo>
                    <a:pt x="388874" y="0"/>
                  </a:lnTo>
                  <a:lnTo>
                    <a:pt x="1944624" y="0"/>
                  </a:lnTo>
                  <a:lnTo>
                    <a:pt x="1993403" y="3030"/>
                  </a:lnTo>
                  <a:lnTo>
                    <a:pt x="2040378" y="11877"/>
                  </a:lnTo>
                  <a:lnTo>
                    <a:pt x="2085185" y="26177"/>
                  </a:lnTo>
                  <a:lnTo>
                    <a:pt x="2127458" y="45565"/>
                  </a:lnTo>
                  <a:lnTo>
                    <a:pt x="2166832" y="69676"/>
                  </a:lnTo>
                  <a:lnTo>
                    <a:pt x="2202941" y="98147"/>
                  </a:lnTo>
                  <a:lnTo>
                    <a:pt x="2235421" y="130612"/>
                  </a:lnTo>
                  <a:lnTo>
                    <a:pt x="2263906" y="166707"/>
                  </a:lnTo>
                  <a:lnTo>
                    <a:pt x="2288031" y="206067"/>
                  </a:lnTo>
                  <a:lnTo>
                    <a:pt x="2307430" y="248329"/>
                  </a:lnTo>
                  <a:lnTo>
                    <a:pt x="2321739" y="293127"/>
                  </a:lnTo>
                  <a:lnTo>
                    <a:pt x="2330592" y="340096"/>
                  </a:lnTo>
                  <a:lnTo>
                    <a:pt x="2333625" y="388874"/>
                  </a:lnTo>
                  <a:lnTo>
                    <a:pt x="2333625" y="1944624"/>
                  </a:lnTo>
                  <a:lnTo>
                    <a:pt x="2330592" y="1993403"/>
                  </a:lnTo>
                  <a:lnTo>
                    <a:pt x="2321739" y="2040378"/>
                  </a:lnTo>
                  <a:lnTo>
                    <a:pt x="2307430" y="2085185"/>
                  </a:lnTo>
                  <a:lnTo>
                    <a:pt x="2288031" y="2127458"/>
                  </a:lnTo>
                  <a:lnTo>
                    <a:pt x="2263906" y="2166832"/>
                  </a:lnTo>
                  <a:lnTo>
                    <a:pt x="2235421" y="2202941"/>
                  </a:lnTo>
                  <a:lnTo>
                    <a:pt x="2202941" y="2235421"/>
                  </a:lnTo>
                  <a:lnTo>
                    <a:pt x="2166832" y="2263906"/>
                  </a:lnTo>
                  <a:lnTo>
                    <a:pt x="2127458" y="2288031"/>
                  </a:lnTo>
                  <a:lnTo>
                    <a:pt x="2085185" y="2307430"/>
                  </a:lnTo>
                  <a:lnTo>
                    <a:pt x="2040378" y="2321739"/>
                  </a:lnTo>
                  <a:lnTo>
                    <a:pt x="1993403" y="2330592"/>
                  </a:lnTo>
                  <a:lnTo>
                    <a:pt x="1944624" y="2333625"/>
                  </a:lnTo>
                  <a:lnTo>
                    <a:pt x="388874" y="2333625"/>
                  </a:lnTo>
                  <a:lnTo>
                    <a:pt x="340096" y="2330592"/>
                  </a:lnTo>
                  <a:lnTo>
                    <a:pt x="293127" y="2321739"/>
                  </a:lnTo>
                  <a:lnTo>
                    <a:pt x="248329" y="2307430"/>
                  </a:lnTo>
                  <a:lnTo>
                    <a:pt x="206067" y="2288031"/>
                  </a:lnTo>
                  <a:lnTo>
                    <a:pt x="166707" y="2263906"/>
                  </a:lnTo>
                  <a:lnTo>
                    <a:pt x="130612" y="2235421"/>
                  </a:lnTo>
                  <a:lnTo>
                    <a:pt x="98147" y="2202941"/>
                  </a:lnTo>
                  <a:lnTo>
                    <a:pt x="69676" y="2166832"/>
                  </a:lnTo>
                  <a:lnTo>
                    <a:pt x="45565" y="2127458"/>
                  </a:lnTo>
                  <a:lnTo>
                    <a:pt x="26177" y="2085185"/>
                  </a:lnTo>
                  <a:lnTo>
                    <a:pt x="11877" y="2040378"/>
                  </a:lnTo>
                  <a:lnTo>
                    <a:pt x="3030" y="1993403"/>
                  </a:lnTo>
                  <a:lnTo>
                    <a:pt x="0" y="1944624"/>
                  </a:lnTo>
                  <a:lnTo>
                    <a:pt x="0" y="38887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116569" y="1384998"/>
            <a:ext cx="1751964" cy="104965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065" marR="5080" indent="-635" algn="ctr">
              <a:lnSpc>
                <a:spcPct val="90000"/>
              </a:lnSpc>
              <a:spcBef>
                <a:spcPts val="390"/>
              </a:spcBef>
            </a:pPr>
            <a:r>
              <a:rPr sz="2400" spc="-180" dirty="0">
                <a:solidFill>
                  <a:srgbClr val="FFFFFF"/>
                </a:solidFill>
                <a:latin typeface="Arial MT"/>
                <a:cs typeface="Arial MT"/>
              </a:rPr>
              <a:t>Ce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que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le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projet 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nous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appris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303901" y="3275076"/>
            <a:ext cx="2346325" cy="2346325"/>
            <a:chOff x="5303901" y="3275076"/>
            <a:chExt cx="2346325" cy="2346325"/>
          </a:xfrm>
        </p:grpSpPr>
        <p:sp>
          <p:nvSpPr>
            <p:cNvPr id="14" name="object 14"/>
            <p:cNvSpPr/>
            <p:nvPr/>
          </p:nvSpPr>
          <p:spPr>
            <a:xfrm>
              <a:off x="5310251" y="3281426"/>
              <a:ext cx="2333625" cy="2333625"/>
            </a:xfrm>
            <a:custGeom>
              <a:avLst/>
              <a:gdLst/>
              <a:ahLst/>
              <a:cxnLst/>
              <a:rect l="l" t="t" r="r" b="b"/>
              <a:pathLst>
                <a:path w="2333625" h="2333625">
                  <a:moveTo>
                    <a:pt x="1944624" y="0"/>
                  </a:moveTo>
                  <a:lnTo>
                    <a:pt x="388874" y="0"/>
                  </a:lnTo>
                  <a:lnTo>
                    <a:pt x="340096" y="3030"/>
                  </a:lnTo>
                  <a:lnTo>
                    <a:pt x="293127" y="11877"/>
                  </a:lnTo>
                  <a:lnTo>
                    <a:pt x="248329" y="26177"/>
                  </a:lnTo>
                  <a:lnTo>
                    <a:pt x="206067" y="45565"/>
                  </a:lnTo>
                  <a:lnTo>
                    <a:pt x="166707" y="69676"/>
                  </a:lnTo>
                  <a:lnTo>
                    <a:pt x="130612" y="98147"/>
                  </a:lnTo>
                  <a:lnTo>
                    <a:pt x="98147" y="130612"/>
                  </a:lnTo>
                  <a:lnTo>
                    <a:pt x="69676" y="166707"/>
                  </a:lnTo>
                  <a:lnTo>
                    <a:pt x="45565" y="206067"/>
                  </a:lnTo>
                  <a:lnTo>
                    <a:pt x="26177" y="248329"/>
                  </a:lnTo>
                  <a:lnTo>
                    <a:pt x="11877" y="293127"/>
                  </a:lnTo>
                  <a:lnTo>
                    <a:pt x="3030" y="340096"/>
                  </a:lnTo>
                  <a:lnTo>
                    <a:pt x="0" y="388874"/>
                  </a:lnTo>
                  <a:lnTo>
                    <a:pt x="0" y="1944624"/>
                  </a:lnTo>
                  <a:lnTo>
                    <a:pt x="3030" y="1993402"/>
                  </a:lnTo>
                  <a:lnTo>
                    <a:pt x="11877" y="2040374"/>
                  </a:lnTo>
                  <a:lnTo>
                    <a:pt x="26177" y="2085177"/>
                  </a:lnTo>
                  <a:lnTo>
                    <a:pt x="45565" y="2127444"/>
                  </a:lnTo>
                  <a:lnTo>
                    <a:pt x="69676" y="2166811"/>
                  </a:lnTo>
                  <a:lnTo>
                    <a:pt x="98147" y="2202913"/>
                  </a:lnTo>
                  <a:lnTo>
                    <a:pt x="130612" y="2235386"/>
                  </a:lnTo>
                  <a:lnTo>
                    <a:pt x="166707" y="2263863"/>
                  </a:lnTo>
                  <a:lnTo>
                    <a:pt x="206067" y="2287982"/>
                  </a:lnTo>
                  <a:lnTo>
                    <a:pt x="248329" y="2307375"/>
                  </a:lnTo>
                  <a:lnTo>
                    <a:pt x="293127" y="2321680"/>
                  </a:lnTo>
                  <a:lnTo>
                    <a:pt x="340096" y="2330530"/>
                  </a:lnTo>
                  <a:lnTo>
                    <a:pt x="388874" y="2333561"/>
                  </a:lnTo>
                  <a:lnTo>
                    <a:pt x="1944624" y="2333561"/>
                  </a:lnTo>
                  <a:lnTo>
                    <a:pt x="1993403" y="2330530"/>
                  </a:lnTo>
                  <a:lnTo>
                    <a:pt x="2040378" y="2321680"/>
                  </a:lnTo>
                  <a:lnTo>
                    <a:pt x="2085185" y="2307375"/>
                  </a:lnTo>
                  <a:lnTo>
                    <a:pt x="2127458" y="2287982"/>
                  </a:lnTo>
                  <a:lnTo>
                    <a:pt x="2166832" y="2263863"/>
                  </a:lnTo>
                  <a:lnTo>
                    <a:pt x="2202941" y="2235386"/>
                  </a:lnTo>
                  <a:lnTo>
                    <a:pt x="2235421" y="2202913"/>
                  </a:lnTo>
                  <a:lnTo>
                    <a:pt x="2263906" y="2166811"/>
                  </a:lnTo>
                  <a:lnTo>
                    <a:pt x="2288031" y="2127444"/>
                  </a:lnTo>
                  <a:lnTo>
                    <a:pt x="2307430" y="2085177"/>
                  </a:lnTo>
                  <a:lnTo>
                    <a:pt x="2321739" y="2040374"/>
                  </a:lnTo>
                  <a:lnTo>
                    <a:pt x="2330592" y="1993402"/>
                  </a:lnTo>
                  <a:lnTo>
                    <a:pt x="2333625" y="1944624"/>
                  </a:lnTo>
                  <a:lnTo>
                    <a:pt x="2333625" y="388874"/>
                  </a:lnTo>
                  <a:lnTo>
                    <a:pt x="2330592" y="340096"/>
                  </a:lnTo>
                  <a:lnTo>
                    <a:pt x="2321739" y="293127"/>
                  </a:lnTo>
                  <a:lnTo>
                    <a:pt x="2307430" y="248329"/>
                  </a:lnTo>
                  <a:lnTo>
                    <a:pt x="2288031" y="206067"/>
                  </a:lnTo>
                  <a:lnTo>
                    <a:pt x="2263906" y="166707"/>
                  </a:lnTo>
                  <a:lnTo>
                    <a:pt x="2235421" y="130612"/>
                  </a:lnTo>
                  <a:lnTo>
                    <a:pt x="2202941" y="98147"/>
                  </a:lnTo>
                  <a:lnTo>
                    <a:pt x="2166832" y="69676"/>
                  </a:lnTo>
                  <a:lnTo>
                    <a:pt x="2127458" y="45565"/>
                  </a:lnTo>
                  <a:lnTo>
                    <a:pt x="2085185" y="26177"/>
                  </a:lnTo>
                  <a:lnTo>
                    <a:pt x="2040378" y="11877"/>
                  </a:lnTo>
                  <a:lnTo>
                    <a:pt x="1993403" y="303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6790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10251" y="3281426"/>
              <a:ext cx="2333625" cy="2333625"/>
            </a:xfrm>
            <a:custGeom>
              <a:avLst/>
              <a:gdLst/>
              <a:ahLst/>
              <a:cxnLst/>
              <a:rect l="l" t="t" r="r" b="b"/>
              <a:pathLst>
                <a:path w="2333625" h="2333625">
                  <a:moveTo>
                    <a:pt x="0" y="388874"/>
                  </a:moveTo>
                  <a:lnTo>
                    <a:pt x="3030" y="340096"/>
                  </a:lnTo>
                  <a:lnTo>
                    <a:pt x="11877" y="293127"/>
                  </a:lnTo>
                  <a:lnTo>
                    <a:pt x="26177" y="248329"/>
                  </a:lnTo>
                  <a:lnTo>
                    <a:pt x="45565" y="206067"/>
                  </a:lnTo>
                  <a:lnTo>
                    <a:pt x="69676" y="166707"/>
                  </a:lnTo>
                  <a:lnTo>
                    <a:pt x="98147" y="130612"/>
                  </a:lnTo>
                  <a:lnTo>
                    <a:pt x="130612" y="98147"/>
                  </a:lnTo>
                  <a:lnTo>
                    <a:pt x="166707" y="69676"/>
                  </a:lnTo>
                  <a:lnTo>
                    <a:pt x="206067" y="45565"/>
                  </a:lnTo>
                  <a:lnTo>
                    <a:pt x="248329" y="26177"/>
                  </a:lnTo>
                  <a:lnTo>
                    <a:pt x="293127" y="11877"/>
                  </a:lnTo>
                  <a:lnTo>
                    <a:pt x="340096" y="3030"/>
                  </a:lnTo>
                  <a:lnTo>
                    <a:pt x="388874" y="0"/>
                  </a:lnTo>
                  <a:lnTo>
                    <a:pt x="1944624" y="0"/>
                  </a:lnTo>
                  <a:lnTo>
                    <a:pt x="1993403" y="3030"/>
                  </a:lnTo>
                  <a:lnTo>
                    <a:pt x="2040378" y="11877"/>
                  </a:lnTo>
                  <a:lnTo>
                    <a:pt x="2085185" y="26177"/>
                  </a:lnTo>
                  <a:lnTo>
                    <a:pt x="2127458" y="45565"/>
                  </a:lnTo>
                  <a:lnTo>
                    <a:pt x="2166832" y="69676"/>
                  </a:lnTo>
                  <a:lnTo>
                    <a:pt x="2202941" y="98147"/>
                  </a:lnTo>
                  <a:lnTo>
                    <a:pt x="2235421" y="130612"/>
                  </a:lnTo>
                  <a:lnTo>
                    <a:pt x="2263906" y="166707"/>
                  </a:lnTo>
                  <a:lnTo>
                    <a:pt x="2288031" y="206067"/>
                  </a:lnTo>
                  <a:lnTo>
                    <a:pt x="2307430" y="248329"/>
                  </a:lnTo>
                  <a:lnTo>
                    <a:pt x="2321739" y="293127"/>
                  </a:lnTo>
                  <a:lnTo>
                    <a:pt x="2330592" y="340096"/>
                  </a:lnTo>
                  <a:lnTo>
                    <a:pt x="2333625" y="388874"/>
                  </a:lnTo>
                  <a:lnTo>
                    <a:pt x="2333625" y="1944624"/>
                  </a:lnTo>
                  <a:lnTo>
                    <a:pt x="2330592" y="1993402"/>
                  </a:lnTo>
                  <a:lnTo>
                    <a:pt x="2321739" y="2040374"/>
                  </a:lnTo>
                  <a:lnTo>
                    <a:pt x="2307430" y="2085177"/>
                  </a:lnTo>
                  <a:lnTo>
                    <a:pt x="2288031" y="2127444"/>
                  </a:lnTo>
                  <a:lnTo>
                    <a:pt x="2263906" y="2166811"/>
                  </a:lnTo>
                  <a:lnTo>
                    <a:pt x="2235421" y="2202913"/>
                  </a:lnTo>
                  <a:lnTo>
                    <a:pt x="2202941" y="2235386"/>
                  </a:lnTo>
                  <a:lnTo>
                    <a:pt x="2166832" y="2263863"/>
                  </a:lnTo>
                  <a:lnTo>
                    <a:pt x="2127458" y="2287982"/>
                  </a:lnTo>
                  <a:lnTo>
                    <a:pt x="2085185" y="2307375"/>
                  </a:lnTo>
                  <a:lnTo>
                    <a:pt x="2040378" y="2321680"/>
                  </a:lnTo>
                  <a:lnTo>
                    <a:pt x="1993403" y="2330530"/>
                  </a:lnTo>
                  <a:lnTo>
                    <a:pt x="1944624" y="2333561"/>
                  </a:lnTo>
                  <a:lnTo>
                    <a:pt x="388874" y="2333561"/>
                  </a:lnTo>
                  <a:lnTo>
                    <a:pt x="340096" y="2330530"/>
                  </a:lnTo>
                  <a:lnTo>
                    <a:pt x="293127" y="2321680"/>
                  </a:lnTo>
                  <a:lnTo>
                    <a:pt x="248329" y="2307375"/>
                  </a:lnTo>
                  <a:lnTo>
                    <a:pt x="206067" y="2287982"/>
                  </a:lnTo>
                  <a:lnTo>
                    <a:pt x="166707" y="2263863"/>
                  </a:lnTo>
                  <a:lnTo>
                    <a:pt x="130612" y="2235386"/>
                  </a:lnTo>
                  <a:lnTo>
                    <a:pt x="98147" y="2202913"/>
                  </a:lnTo>
                  <a:lnTo>
                    <a:pt x="69676" y="2166811"/>
                  </a:lnTo>
                  <a:lnTo>
                    <a:pt x="45565" y="2127444"/>
                  </a:lnTo>
                  <a:lnTo>
                    <a:pt x="26177" y="2085177"/>
                  </a:lnTo>
                  <a:lnTo>
                    <a:pt x="11877" y="2040374"/>
                  </a:lnTo>
                  <a:lnTo>
                    <a:pt x="3030" y="1993402"/>
                  </a:lnTo>
                  <a:lnTo>
                    <a:pt x="0" y="1944624"/>
                  </a:lnTo>
                  <a:lnTo>
                    <a:pt x="0" y="38887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740400" y="4067492"/>
            <a:ext cx="1727200" cy="71750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indent="55880">
              <a:lnSpc>
                <a:spcPts val="2630"/>
              </a:lnSpc>
              <a:spcBef>
                <a:spcPts val="395"/>
              </a:spcBef>
            </a:pPr>
            <a:r>
              <a:rPr lang="fr-FR" sz="2400" spc="-10" dirty="0">
                <a:solidFill>
                  <a:srgbClr val="FFFFFF"/>
                </a:solidFill>
                <a:latin typeface="Arial MT"/>
                <a:cs typeface="Arial MT"/>
              </a:rPr>
              <a:t>Difficultés rencontrées</a:t>
            </a:r>
            <a:endParaRPr sz="2400" dirty="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818501" y="3275076"/>
            <a:ext cx="2346325" cy="2346325"/>
            <a:chOff x="7818501" y="3275076"/>
            <a:chExt cx="2346325" cy="2346325"/>
          </a:xfrm>
        </p:grpSpPr>
        <p:sp>
          <p:nvSpPr>
            <p:cNvPr id="18" name="object 18"/>
            <p:cNvSpPr/>
            <p:nvPr/>
          </p:nvSpPr>
          <p:spPr>
            <a:xfrm>
              <a:off x="7824851" y="3281426"/>
              <a:ext cx="2333625" cy="2333625"/>
            </a:xfrm>
            <a:custGeom>
              <a:avLst/>
              <a:gdLst/>
              <a:ahLst/>
              <a:cxnLst/>
              <a:rect l="l" t="t" r="r" b="b"/>
              <a:pathLst>
                <a:path w="2333625" h="2333625">
                  <a:moveTo>
                    <a:pt x="1944624" y="0"/>
                  </a:moveTo>
                  <a:lnTo>
                    <a:pt x="388874" y="0"/>
                  </a:lnTo>
                  <a:lnTo>
                    <a:pt x="340096" y="3030"/>
                  </a:lnTo>
                  <a:lnTo>
                    <a:pt x="293127" y="11877"/>
                  </a:lnTo>
                  <a:lnTo>
                    <a:pt x="248329" y="26177"/>
                  </a:lnTo>
                  <a:lnTo>
                    <a:pt x="206067" y="45565"/>
                  </a:lnTo>
                  <a:lnTo>
                    <a:pt x="166707" y="69676"/>
                  </a:lnTo>
                  <a:lnTo>
                    <a:pt x="130612" y="98147"/>
                  </a:lnTo>
                  <a:lnTo>
                    <a:pt x="98147" y="130612"/>
                  </a:lnTo>
                  <a:lnTo>
                    <a:pt x="69676" y="166707"/>
                  </a:lnTo>
                  <a:lnTo>
                    <a:pt x="45565" y="206067"/>
                  </a:lnTo>
                  <a:lnTo>
                    <a:pt x="26177" y="248329"/>
                  </a:lnTo>
                  <a:lnTo>
                    <a:pt x="11877" y="293127"/>
                  </a:lnTo>
                  <a:lnTo>
                    <a:pt x="3030" y="340096"/>
                  </a:lnTo>
                  <a:lnTo>
                    <a:pt x="0" y="388874"/>
                  </a:lnTo>
                  <a:lnTo>
                    <a:pt x="0" y="1944624"/>
                  </a:lnTo>
                  <a:lnTo>
                    <a:pt x="3030" y="1993402"/>
                  </a:lnTo>
                  <a:lnTo>
                    <a:pt x="11877" y="2040374"/>
                  </a:lnTo>
                  <a:lnTo>
                    <a:pt x="26177" y="2085177"/>
                  </a:lnTo>
                  <a:lnTo>
                    <a:pt x="45565" y="2127444"/>
                  </a:lnTo>
                  <a:lnTo>
                    <a:pt x="69676" y="2166811"/>
                  </a:lnTo>
                  <a:lnTo>
                    <a:pt x="98147" y="2202913"/>
                  </a:lnTo>
                  <a:lnTo>
                    <a:pt x="130612" y="2235386"/>
                  </a:lnTo>
                  <a:lnTo>
                    <a:pt x="166707" y="2263863"/>
                  </a:lnTo>
                  <a:lnTo>
                    <a:pt x="206067" y="2287982"/>
                  </a:lnTo>
                  <a:lnTo>
                    <a:pt x="248329" y="2307375"/>
                  </a:lnTo>
                  <a:lnTo>
                    <a:pt x="293127" y="2321680"/>
                  </a:lnTo>
                  <a:lnTo>
                    <a:pt x="340096" y="2330530"/>
                  </a:lnTo>
                  <a:lnTo>
                    <a:pt x="388874" y="2333561"/>
                  </a:lnTo>
                  <a:lnTo>
                    <a:pt x="1944624" y="2333561"/>
                  </a:lnTo>
                  <a:lnTo>
                    <a:pt x="1993403" y="2330530"/>
                  </a:lnTo>
                  <a:lnTo>
                    <a:pt x="2040378" y="2321680"/>
                  </a:lnTo>
                  <a:lnTo>
                    <a:pt x="2085185" y="2307375"/>
                  </a:lnTo>
                  <a:lnTo>
                    <a:pt x="2127458" y="2287982"/>
                  </a:lnTo>
                  <a:lnTo>
                    <a:pt x="2166832" y="2263863"/>
                  </a:lnTo>
                  <a:lnTo>
                    <a:pt x="2202941" y="2235386"/>
                  </a:lnTo>
                  <a:lnTo>
                    <a:pt x="2235421" y="2202913"/>
                  </a:lnTo>
                  <a:lnTo>
                    <a:pt x="2263906" y="2166811"/>
                  </a:lnTo>
                  <a:lnTo>
                    <a:pt x="2288031" y="2127444"/>
                  </a:lnTo>
                  <a:lnTo>
                    <a:pt x="2307430" y="2085177"/>
                  </a:lnTo>
                  <a:lnTo>
                    <a:pt x="2321739" y="2040374"/>
                  </a:lnTo>
                  <a:lnTo>
                    <a:pt x="2330592" y="1993402"/>
                  </a:lnTo>
                  <a:lnTo>
                    <a:pt x="2333625" y="1944624"/>
                  </a:lnTo>
                  <a:lnTo>
                    <a:pt x="2333625" y="388874"/>
                  </a:lnTo>
                  <a:lnTo>
                    <a:pt x="2330592" y="340096"/>
                  </a:lnTo>
                  <a:lnTo>
                    <a:pt x="2321739" y="293127"/>
                  </a:lnTo>
                  <a:lnTo>
                    <a:pt x="2307430" y="248329"/>
                  </a:lnTo>
                  <a:lnTo>
                    <a:pt x="2288031" y="206067"/>
                  </a:lnTo>
                  <a:lnTo>
                    <a:pt x="2263906" y="166707"/>
                  </a:lnTo>
                  <a:lnTo>
                    <a:pt x="2235421" y="130612"/>
                  </a:lnTo>
                  <a:lnTo>
                    <a:pt x="2202941" y="98147"/>
                  </a:lnTo>
                  <a:lnTo>
                    <a:pt x="2166832" y="69676"/>
                  </a:lnTo>
                  <a:lnTo>
                    <a:pt x="2127458" y="45565"/>
                  </a:lnTo>
                  <a:lnTo>
                    <a:pt x="2085185" y="26177"/>
                  </a:lnTo>
                  <a:lnTo>
                    <a:pt x="2040378" y="11877"/>
                  </a:lnTo>
                  <a:lnTo>
                    <a:pt x="1993403" y="3030"/>
                  </a:lnTo>
                  <a:lnTo>
                    <a:pt x="1944624" y="0"/>
                  </a:lnTo>
                  <a:close/>
                </a:path>
              </a:pathLst>
            </a:custGeom>
            <a:solidFill>
              <a:srgbClr val="95AC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24851" y="3281426"/>
              <a:ext cx="2333625" cy="2333625"/>
            </a:xfrm>
            <a:custGeom>
              <a:avLst/>
              <a:gdLst/>
              <a:ahLst/>
              <a:cxnLst/>
              <a:rect l="l" t="t" r="r" b="b"/>
              <a:pathLst>
                <a:path w="2333625" h="2333625">
                  <a:moveTo>
                    <a:pt x="0" y="388874"/>
                  </a:moveTo>
                  <a:lnTo>
                    <a:pt x="3030" y="340096"/>
                  </a:lnTo>
                  <a:lnTo>
                    <a:pt x="11877" y="293127"/>
                  </a:lnTo>
                  <a:lnTo>
                    <a:pt x="26177" y="248329"/>
                  </a:lnTo>
                  <a:lnTo>
                    <a:pt x="45565" y="206067"/>
                  </a:lnTo>
                  <a:lnTo>
                    <a:pt x="69676" y="166707"/>
                  </a:lnTo>
                  <a:lnTo>
                    <a:pt x="98147" y="130612"/>
                  </a:lnTo>
                  <a:lnTo>
                    <a:pt x="130612" y="98147"/>
                  </a:lnTo>
                  <a:lnTo>
                    <a:pt x="166707" y="69676"/>
                  </a:lnTo>
                  <a:lnTo>
                    <a:pt x="206067" y="45565"/>
                  </a:lnTo>
                  <a:lnTo>
                    <a:pt x="248329" y="26177"/>
                  </a:lnTo>
                  <a:lnTo>
                    <a:pt x="293127" y="11877"/>
                  </a:lnTo>
                  <a:lnTo>
                    <a:pt x="340096" y="3030"/>
                  </a:lnTo>
                  <a:lnTo>
                    <a:pt x="388874" y="0"/>
                  </a:lnTo>
                  <a:lnTo>
                    <a:pt x="1944624" y="0"/>
                  </a:lnTo>
                  <a:lnTo>
                    <a:pt x="1993403" y="3030"/>
                  </a:lnTo>
                  <a:lnTo>
                    <a:pt x="2040378" y="11877"/>
                  </a:lnTo>
                  <a:lnTo>
                    <a:pt x="2085185" y="26177"/>
                  </a:lnTo>
                  <a:lnTo>
                    <a:pt x="2127458" y="45565"/>
                  </a:lnTo>
                  <a:lnTo>
                    <a:pt x="2166832" y="69676"/>
                  </a:lnTo>
                  <a:lnTo>
                    <a:pt x="2202941" y="98147"/>
                  </a:lnTo>
                  <a:lnTo>
                    <a:pt x="2235421" y="130612"/>
                  </a:lnTo>
                  <a:lnTo>
                    <a:pt x="2263906" y="166707"/>
                  </a:lnTo>
                  <a:lnTo>
                    <a:pt x="2288031" y="206067"/>
                  </a:lnTo>
                  <a:lnTo>
                    <a:pt x="2307430" y="248329"/>
                  </a:lnTo>
                  <a:lnTo>
                    <a:pt x="2321739" y="293127"/>
                  </a:lnTo>
                  <a:lnTo>
                    <a:pt x="2330592" y="340096"/>
                  </a:lnTo>
                  <a:lnTo>
                    <a:pt x="2333625" y="388874"/>
                  </a:lnTo>
                  <a:lnTo>
                    <a:pt x="2333625" y="1944624"/>
                  </a:lnTo>
                  <a:lnTo>
                    <a:pt x="2330592" y="1993402"/>
                  </a:lnTo>
                  <a:lnTo>
                    <a:pt x="2321739" y="2040374"/>
                  </a:lnTo>
                  <a:lnTo>
                    <a:pt x="2307430" y="2085177"/>
                  </a:lnTo>
                  <a:lnTo>
                    <a:pt x="2288031" y="2127444"/>
                  </a:lnTo>
                  <a:lnTo>
                    <a:pt x="2263906" y="2166811"/>
                  </a:lnTo>
                  <a:lnTo>
                    <a:pt x="2235421" y="2202913"/>
                  </a:lnTo>
                  <a:lnTo>
                    <a:pt x="2202941" y="2235386"/>
                  </a:lnTo>
                  <a:lnTo>
                    <a:pt x="2166832" y="2263863"/>
                  </a:lnTo>
                  <a:lnTo>
                    <a:pt x="2127458" y="2287982"/>
                  </a:lnTo>
                  <a:lnTo>
                    <a:pt x="2085185" y="2307375"/>
                  </a:lnTo>
                  <a:lnTo>
                    <a:pt x="2040378" y="2321680"/>
                  </a:lnTo>
                  <a:lnTo>
                    <a:pt x="1993403" y="2330530"/>
                  </a:lnTo>
                  <a:lnTo>
                    <a:pt x="1944624" y="2333561"/>
                  </a:lnTo>
                  <a:lnTo>
                    <a:pt x="388874" y="2333561"/>
                  </a:lnTo>
                  <a:lnTo>
                    <a:pt x="340096" y="2330530"/>
                  </a:lnTo>
                  <a:lnTo>
                    <a:pt x="293127" y="2321680"/>
                  </a:lnTo>
                  <a:lnTo>
                    <a:pt x="248329" y="2307375"/>
                  </a:lnTo>
                  <a:lnTo>
                    <a:pt x="206067" y="2287982"/>
                  </a:lnTo>
                  <a:lnTo>
                    <a:pt x="166707" y="2263863"/>
                  </a:lnTo>
                  <a:lnTo>
                    <a:pt x="130612" y="2235386"/>
                  </a:lnTo>
                  <a:lnTo>
                    <a:pt x="98147" y="2202913"/>
                  </a:lnTo>
                  <a:lnTo>
                    <a:pt x="69676" y="2166811"/>
                  </a:lnTo>
                  <a:lnTo>
                    <a:pt x="45565" y="2127444"/>
                  </a:lnTo>
                  <a:lnTo>
                    <a:pt x="26177" y="2085177"/>
                  </a:lnTo>
                  <a:lnTo>
                    <a:pt x="11877" y="2040374"/>
                  </a:lnTo>
                  <a:lnTo>
                    <a:pt x="3030" y="1993402"/>
                  </a:lnTo>
                  <a:lnTo>
                    <a:pt x="0" y="1944624"/>
                  </a:lnTo>
                  <a:lnTo>
                    <a:pt x="0" y="38887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043164" y="3902646"/>
            <a:ext cx="1903095" cy="105029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2540" algn="ctr">
              <a:lnSpc>
                <a:spcPct val="90000"/>
              </a:lnSpc>
              <a:spcBef>
                <a:spcPts val="39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Limites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et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perspectives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d'amélioration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238230" y="6490392"/>
            <a:ext cx="21590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94"/>
              </a:lnSpc>
            </a:pPr>
            <a:r>
              <a:rPr sz="900" b="1" dirty="0">
                <a:latin typeface="Arial"/>
                <a:cs typeface="Arial"/>
              </a:rPr>
              <a:t>5</a:t>
            </a:r>
            <a:r>
              <a:rPr lang="fr-FR" sz="900" b="1" spc="-5" dirty="0">
                <a:latin typeface="Arial"/>
                <a:cs typeface="Arial"/>
              </a:rPr>
              <a:t>0</a:t>
            </a:r>
            <a:r>
              <a:rPr sz="900" b="1" dirty="0">
                <a:latin typeface="Arial"/>
                <a:cs typeface="Arial"/>
              </a:rPr>
              <a:t> </a:t>
            </a:r>
            <a:endParaRPr sz="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455" y="1292605"/>
            <a:ext cx="527367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Organisation</a:t>
            </a:r>
            <a:r>
              <a:rPr spc="-210" dirty="0"/>
              <a:t> </a:t>
            </a:r>
            <a:r>
              <a:rPr spc="-90" dirty="0"/>
              <a:t>de</a:t>
            </a:r>
            <a:r>
              <a:rPr spc="-185" dirty="0"/>
              <a:t> </a:t>
            </a:r>
            <a:r>
              <a:rPr spc="-55" dirty="0"/>
              <a:t>l’équipe</a:t>
            </a:r>
          </a:p>
        </p:txBody>
      </p:sp>
      <p:sp>
        <p:nvSpPr>
          <p:cNvPr id="3" name="object 3"/>
          <p:cNvSpPr/>
          <p:nvPr/>
        </p:nvSpPr>
        <p:spPr>
          <a:xfrm>
            <a:off x="714375" y="230505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52500" y="2671977"/>
            <a:ext cx="962025" cy="962025"/>
            <a:chOff x="952500" y="3028950"/>
            <a:chExt cx="962025" cy="962025"/>
          </a:xfrm>
        </p:grpSpPr>
        <p:sp>
          <p:nvSpPr>
            <p:cNvPr id="5" name="object 5"/>
            <p:cNvSpPr/>
            <p:nvPr/>
          </p:nvSpPr>
          <p:spPr>
            <a:xfrm>
              <a:off x="952500" y="3028950"/>
              <a:ext cx="962025" cy="962025"/>
            </a:xfrm>
            <a:custGeom>
              <a:avLst/>
              <a:gdLst/>
              <a:ahLst/>
              <a:cxnLst/>
              <a:rect l="l" t="t" r="r" b="b"/>
              <a:pathLst>
                <a:path w="962025" h="962025">
                  <a:moveTo>
                    <a:pt x="480949" y="0"/>
                  </a:moveTo>
                  <a:lnTo>
                    <a:pt x="431778" y="2483"/>
                  </a:lnTo>
                  <a:lnTo>
                    <a:pt x="384028" y="9773"/>
                  </a:lnTo>
                  <a:lnTo>
                    <a:pt x="337939" y="21627"/>
                  </a:lnTo>
                  <a:lnTo>
                    <a:pt x="293752" y="37804"/>
                  </a:lnTo>
                  <a:lnTo>
                    <a:pt x="251711" y="58060"/>
                  </a:lnTo>
                  <a:lnTo>
                    <a:pt x="212057" y="82155"/>
                  </a:lnTo>
                  <a:lnTo>
                    <a:pt x="175031" y="109845"/>
                  </a:lnTo>
                  <a:lnTo>
                    <a:pt x="140876" y="140890"/>
                  </a:lnTo>
                  <a:lnTo>
                    <a:pt x="109833" y="175047"/>
                  </a:lnTo>
                  <a:lnTo>
                    <a:pt x="82145" y="212073"/>
                  </a:lnTo>
                  <a:lnTo>
                    <a:pt x="58053" y="251728"/>
                  </a:lnTo>
                  <a:lnTo>
                    <a:pt x="37798" y="293768"/>
                  </a:lnTo>
                  <a:lnTo>
                    <a:pt x="21624" y="337953"/>
                  </a:lnTo>
                  <a:lnTo>
                    <a:pt x="9772" y="384039"/>
                  </a:lnTo>
                  <a:lnTo>
                    <a:pt x="2483" y="431785"/>
                  </a:lnTo>
                  <a:lnTo>
                    <a:pt x="0" y="480949"/>
                  </a:lnTo>
                  <a:lnTo>
                    <a:pt x="2483" y="530135"/>
                  </a:lnTo>
                  <a:lnTo>
                    <a:pt x="9772" y="577900"/>
                  </a:lnTo>
                  <a:lnTo>
                    <a:pt x="21624" y="624003"/>
                  </a:lnTo>
                  <a:lnTo>
                    <a:pt x="37798" y="668202"/>
                  </a:lnTo>
                  <a:lnTo>
                    <a:pt x="58053" y="710255"/>
                  </a:lnTo>
                  <a:lnTo>
                    <a:pt x="82145" y="749920"/>
                  </a:lnTo>
                  <a:lnTo>
                    <a:pt x="109833" y="786955"/>
                  </a:lnTo>
                  <a:lnTo>
                    <a:pt x="140876" y="821118"/>
                  </a:lnTo>
                  <a:lnTo>
                    <a:pt x="175031" y="852168"/>
                  </a:lnTo>
                  <a:lnTo>
                    <a:pt x="212057" y="879862"/>
                  </a:lnTo>
                  <a:lnTo>
                    <a:pt x="251711" y="903960"/>
                  </a:lnTo>
                  <a:lnTo>
                    <a:pt x="293752" y="924218"/>
                  </a:lnTo>
                  <a:lnTo>
                    <a:pt x="337939" y="940396"/>
                  </a:lnTo>
                  <a:lnTo>
                    <a:pt x="384028" y="952250"/>
                  </a:lnTo>
                  <a:lnTo>
                    <a:pt x="431778" y="959541"/>
                  </a:lnTo>
                  <a:lnTo>
                    <a:pt x="480949" y="962025"/>
                  </a:lnTo>
                  <a:lnTo>
                    <a:pt x="530135" y="959541"/>
                  </a:lnTo>
                  <a:lnTo>
                    <a:pt x="577900" y="952250"/>
                  </a:lnTo>
                  <a:lnTo>
                    <a:pt x="624003" y="940396"/>
                  </a:lnTo>
                  <a:lnTo>
                    <a:pt x="668202" y="924218"/>
                  </a:lnTo>
                  <a:lnTo>
                    <a:pt x="710255" y="903960"/>
                  </a:lnTo>
                  <a:lnTo>
                    <a:pt x="749920" y="879862"/>
                  </a:lnTo>
                  <a:lnTo>
                    <a:pt x="786955" y="852168"/>
                  </a:lnTo>
                  <a:lnTo>
                    <a:pt x="821118" y="821118"/>
                  </a:lnTo>
                  <a:lnTo>
                    <a:pt x="852168" y="786955"/>
                  </a:lnTo>
                  <a:lnTo>
                    <a:pt x="879862" y="749920"/>
                  </a:lnTo>
                  <a:lnTo>
                    <a:pt x="903960" y="710255"/>
                  </a:lnTo>
                  <a:lnTo>
                    <a:pt x="924218" y="668202"/>
                  </a:lnTo>
                  <a:lnTo>
                    <a:pt x="940396" y="624003"/>
                  </a:lnTo>
                  <a:lnTo>
                    <a:pt x="952250" y="577900"/>
                  </a:lnTo>
                  <a:lnTo>
                    <a:pt x="959541" y="530135"/>
                  </a:lnTo>
                  <a:lnTo>
                    <a:pt x="962025" y="480949"/>
                  </a:lnTo>
                  <a:lnTo>
                    <a:pt x="959541" y="431785"/>
                  </a:lnTo>
                  <a:lnTo>
                    <a:pt x="952250" y="384039"/>
                  </a:lnTo>
                  <a:lnTo>
                    <a:pt x="940396" y="337953"/>
                  </a:lnTo>
                  <a:lnTo>
                    <a:pt x="924218" y="293768"/>
                  </a:lnTo>
                  <a:lnTo>
                    <a:pt x="903960" y="251728"/>
                  </a:lnTo>
                  <a:lnTo>
                    <a:pt x="879862" y="212073"/>
                  </a:lnTo>
                  <a:lnTo>
                    <a:pt x="852168" y="175047"/>
                  </a:lnTo>
                  <a:lnTo>
                    <a:pt x="821118" y="140890"/>
                  </a:lnTo>
                  <a:lnTo>
                    <a:pt x="786955" y="109845"/>
                  </a:lnTo>
                  <a:lnTo>
                    <a:pt x="749920" y="82155"/>
                  </a:lnTo>
                  <a:lnTo>
                    <a:pt x="710255" y="58060"/>
                  </a:lnTo>
                  <a:lnTo>
                    <a:pt x="668202" y="37804"/>
                  </a:lnTo>
                  <a:lnTo>
                    <a:pt x="624003" y="21627"/>
                  </a:lnTo>
                  <a:lnTo>
                    <a:pt x="577900" y="9773"/>
                  </a:lnTo>
                  <a:lnTo>
                    <a:pt x="530135" y="2483"/>
                  </a:lnTo>
                  <a:lnTo>
                    <a:pt x="480949" y="0"/>
                  </a:lnTo>
                  <a:close/>
                </a:path>
              </a:pathLst>
            </a:custGeom>
            <a:solidFill>
              <a:srgbClr val="CC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53036" y="3521527"/>
              <a:ext cx="254635" cy="182245"/>
            </a:xfrm>
            <a:custGeom>
              <a:avLst/>
              <a:gdLst/>
              <a:ahLst/>
              <a:cxnLst/>
              <a:rect l="l" t="t" r="r" b="b"/>
              <a:pathLst>
                <a:path w="254634" h="182245">
                  <a:moveTo>
                    <a:pt x="185366" y="0"/>
                  </a:moveTo>
                  <a:lnTo>
                    <a:pt x="146705" y="2932"/>
                  </a:lnTo>
                  <a:lnTo>
                    <a:pt x="108902" y="11388"/>
                  </a:lnTo>
                  <a:lnTo>
                    <a:pt x="61112" y="28756"/>
                  </a:lnTo>
                  <a:lnTo>
                    <a:pt x="18536" y="54665"/>
                  </a:lnTo>
                  <a:lnTo>
                    <a:pt x="0" y="91108"/>
                  </a:lnTo>
                  <a:lnTo>
                    <a:pt x="0" y="182217"/>
                  </a:lnTo>
                  <a:lnTo>
                    <a:pt x="110061" y="182217"/>
                  </a:lnTo>
                  <a:lnTo>
                    <a:pt x="110061" y="42707"/>
                  </a:lnTo>
                  <a:lnTo>
                    <a:pt x="110061" y="37992"/>
                  </a:lnTo>
                  <a:lnTo>
                    <a:pt x="113946" y="34165"/>
                  </a:lnTo>
                  <a:lnTo>
                    <a:pt x="185366" y="34165"/>
                  </a:lnTo>
                  <a:lnTo>
                    <a:pt x="210649" y="32033"/>
                  </a:lnTo>
                  <a:lnTo>
                    <a:pt x="231403" y="26414"/>
                  </a:lnTo>
                  <a:lnTo>
                    <a:pt x="246314" y="18480"/>
                  </a:lnTo>
                  <a:lnTo>
                    <a:pt x="254067" y="9399"/>
                  </a:lnTo>
                  <a:lnTo>
                    <a:pt x="237137" y="5481"/>
                  </a:lnTo>
                  <a:lnTo>
                    <a:pt x="220012" y="2604"/>
                  </a:lnTo>
                  <a:lnTo>
                    <a:pt x="202739" y="774"/>
                  </a:lnTo>
                  <a:lnTo>
                    <a:pt x="185366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53036" y="3521527"/>
              <a:ext cx="254635" cy="182245"/>
            </a:xfrm>
            <a:custGeom>
              <a:avLst/>
              <a:gdLst/>
              <a:ahLst/>
              <a:cxnLst/>
              <a:rect l="l" t="t" r="r" b="b"/>
              <a:pathLst>
                <a:path w="254634" h="182245">
                  <a:moveTo>
                    <a:pt x="110061" y="42707"/>
                  </a:moveTo>
                  <a:lnTo>
                    <a:pt x="110061" y="37992"/>
                  </a:lnTo>
                  <a:lnTo>
                    <a:pt x="113946" y="34165"/>
                  </a:lnTo>
                  <a:lnTo>
                    <a:pt x="118750" y="34165"/>
                  </a:lnTo>
                  <a:lnTo>
                    <a:pt x="185366" y="34165"/>
                  </a:lnTo>
                  <a:lnTo>
                    <a:pt x="210649" y="32033"/>
                  </a:lnTo>
                  <a:lnTo>
                    <a:pt x="231403" y="26414"/>
                  </a:lnTo>
                  <a:lnTo>
                    <a:pt x="246314" y="18480"/>
                  </a:lnTo>
                  <a:lnTo>
                    <a:pt x="254067" y="9399"/>
                  </a:lnTo>
                  <a:lnTo>
                    <a:pt x="237137" y="5481"/>
                  </a:lnTo>
                  <a:lnTo>
                    <a:pt x="220012" y="2604"/>
                  </a:lnTo>
                  <a:lnTo>
                    <a:pt x="202739" y="774"/>
                  </a:lnTo>
                  <a:lnTo>
                    <a:pt x="185366" y="0"/>
                  </a:lnTo>
                  <a:lnTo>
                    <a:pt x="165968" y="769"/>
                  </a:lnTo>
                  <a:lnTo>
                    <a:pt x="127658" y="6476"/>
                  </a:lnTo>
                  <a:lnTo>
                    <a:pt x="84682" y="19111"/>
                  </a:lnTo>
                  <a:lnTo>
                    <a:pt x="38847" y="40536"/>
                  </a:lnTo>
                  <a:lnTo>
                    <a:pt x="5094" y="70837"/>
                  </a:lnTo>
                  <a:lnTo>
                    <a:pt x="0" y="91108"/>
                  </a:lnTo>
                  <a:lnTo>
                    <a:pt x="0" y="182217"/>
                  </a:lnTo>
                  <a:lnTo>
                    <a:pt x="110061" y="182217"/>
                  </a:lnTo>
                  <a:lnTo>
                    <a:pt x="110061" y="42707"/>
                  </a:lnTo>
                  <a:close/>
                </a:path>
              </a:pathLst>
            </a:custGeom>
            <a:ln w="5727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46005" y="3401946"/>
              <a:ext cx="185420" cy="97155"/>
            </a:xfrm>
            <a:custGeom>
              <a:avLst/>
              <a:gdLst/>
              <a:ahLst/>
              <a:cxnLst/>
              <a:rect l="l" t="t" r="r" b="b"/>
              <a:pathLst>
                <a:path w="185419" h="97154">
                  <a:moveTo>
                    <a:pt x="185366" y="0"/>
                  </a:moveTo>
                  <a:lnTo>
                    <a:pt x="0" y="0"/>
                  </a:lnTo>
                  <a:lnTo>
                    <a:pt x="0" y="5694"/>
                  </a:lnTo>
                  <a:lnTo>
                    <a:pt x="7283" y="41159"/>
                  </a:lnTo>
                  <a:lnTo>
                    <a:pt x="27147" y="70119"/>
                  </a:lnTo>
                  <a:lnTo>
                    <a:pt x="56608" y="89643"/>
                  </a:lnTo>
                  <a:lnTo>
                    <a:pt x="92683" y="96803"/>
                  </a:lnTo>
                  <a:lnTo>
                    <a:pt x="128761" y="89643"/>
                  </a:lnTo>
                  <a:lnTo>
                    <a:pt x="158221" y="70119"/>
                  </a:lnTo>
                  <a:lnTo>
                    <a:pt x="178083" y="41159"/>
                  </a:lnTo>
                  <a:lnTo>
                    <a:pt x="185366" y="5694"/>
                  </a:lnTo>
                  <a:lnTo>
                    <a:pt x="185366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46005" y="3401946"/>
              <a:ext cx="185420" cy="97155"/>
            </a:xfrm>
            <a:custGeom>
              <a:avLst/>
              <a:gdLst/>
              <a:ahLst/>
              <a:cxnLst/>
              <a:rect l="l" t="t" r="r" b="b"/>
              <a:pathLst>
                <a:path w="185419" h="97154">
                  <a:moveTo>
                    <a:pt x="0" y="0"/>
                  </a:moveTo>
                  <a:lnTo>
                    <a:pt x="0" y="1882"/>
                  </a:lnTo>
                  <a:lnTo>
                    <a:pt x="0" y="3758"/>
                  </a:lnTo>
                  <a:lnTo>
                    <a:pt x="0" y="5694"/>
                  </a:lnTo>
                  <a:lnTo>
                    <a:pt x="7283" y="41159"/>
                  </a:lnTo>
                  <a:lnTo>
                    <a:pt x="27147" y="70119"/>
                  </a:lnTo>
                  <a:lnTo>
                    <a:pt x="56608" y="89643"/>
                  </a:lnTo>
                  <a:lnTo>
                    <a:pt x="92683" y="96803"/>
                  </a:lnTo>
                  <a:lnTo>
                    <a:pt x="128761" y="89643"/>
                  </a:lnTo>
                  <a:lnTo>
                    <a:pt x="158221" y="70119"/>
                  </a:lnTo>
                  <a:lnTo>
                    <a:pt x="178083" y="41159"/>
                  </a:lnTo>
                  <a:lnTo>
                    <a:pt x="185366" y="5694"/>
                  </a:lnTo>
                  <a:lnTo>
                    <a:pt x="185366" y="3758"/>
                  </a:lnTo>
                  <a:lnTo>
                    <a:pt x="185366" y="1882"/>
                  </a:lnTo>
                  <a:lnTo>
                    <a:pt x="185366" y="0"/>
                  </a:lnTo>
                  <a:lnTo>
                    <a:pt x="0" y="0"/>
                  </a:lnTo>
                  <a:close/>
                </a:path>
              </a:pathLst>
            </a:custGeom>
            <a:ln w="5715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7613" y="3532846"/>
              <a:ext cx="249020" cy="17376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22692" y="3248656"/>
              <a:ext cx="231775" cy="136525"/>
            </a:xfrm>
            <a:custGeom>
              <a:avLst/>
              <a:gdLst/>
              <a:ahLst/>
              <a:cxnLst/>
              <a:rect l="l" t="t" r="r" b="b"/>
              <a:pathLst>
                <a:path w="231775" h="136525">
                  <a:moveTo>
                    <a:pt x="109331" y="0"/>
                  </a:moveTo>
                  <a:lnTo>
                    <a:pt x="95775" y="4224"/>
                  </a:lnTo>
                  <a:lnTo>
                    <a:pt x="84537" y="12238"/>
                  </a:lnTo>
                  <a:lnTo>
                    <a:pt x="76385" y="23288"/>
                  </a:lnTo>
                  <a:lnTo>
                    <a:pt x="72088" y="36618"/>
                  </a:lnTo>
                  <a:lnTo>
                    <a:pt x="56642" y="28474"/>
                  </a:lnTo>
                  <a:lnTo>
                    <a:pt x="9944" y="42373"/>
                  </a:lnTo>
                  <a:lnTo>
                    <a:pt x="0" y="74114"/>
                  </a:lnTo>
                  <a:lnTo>
                    <a:pt x="4776" y="90071"/>
                  </a:lnTo>
                  <a:lnTo>
                    <a:pt x="15798" y="103469"/>
                  </a:lnTo>
                  <a:lnTo>
                    <a:pt x="18046" y="105291"/>
                  </a:lnTo>
                  <a:lnTo>
                    <a:pt x="20463" y="106893"/>
                  </a:lnTo>
                  <a:lnTo>
                    <a:pt x="23027" y="108252"/>
                  </a:lnTo>
                  <a:lnTo>
                    <a:pt x="23027" y="136207"/>
                  </a:lnTo>
                  <a:lnTo>
                    <a:pt x="208394" y="136207"/>
                  </a:lnTo>
                  <a:lnTo>
                    <a:pt x="208394" y="108252"/>
                  </a:lnTo>
                  <a:lnTo>
                    <a:pt x="218035" y="101321"/>
                  </a:lnTo>
                  <a:lnTo>
                    <a:pt x="225329" y="92280"/>
                  </a:lnTo>
                  <a:lnTo>
                    <a:pt x="229948" y="81672"/>
                  </a:lnTo>
                  <a:lnTo>
                    <a:pt x="231565" y="70039"/>
                  </a:lnTo>
                  <a:lnTo>
                    <a:pt x="228132" y="53166"/>
                  </a:lnTo>
                  <a:lnTo>
                    <a:pt x="218711" y="39376"/>
                  </a:lnTo>
                  <a:lnTo>
                    <a:pt x="204715" y="30063"/>
                  </a:lnTo>
                  <a:lnTo>
                    <a:pt x="187563" y="26626"/>
                  </a:lnTo>
                  <a:lnTo>
                    <a:pt x="179917" y="27270"/>
                  </a:lnTo>
                  <a:lnTo>
                    <a:pt x="172552" y="29188"/>
                  </a:lnTo>
                  <a:lnTo>
                    <a:pt x="165634" y="32322"/>
                  </a:lnTo>
                  <a:lnTo>
                    <a:pt x="159326" y="36618"/>
                  </a:lnTo>
                  <a:lnTo>
                    <a:pt x="153416" y="20420"/>
                  </a:lnTo>
                  <a:lnTo>
                    <a:pt x="142041" y="8133"/>
                  </a:lnTo>
                  <a:lnTo>
                    <a:pt x="126810" y="934"/>
                  </a:lnTo>
                  <a:lnTo>
                    <a:pt x="109331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22692" y="3248656"/>
              <a:ext cx="231775" cy="136525"/>
            </a:xfrm>
            <a:custGeom>
              <a:avLst/>
              <a:gdLst/>
              <a:ahLst/>
              <a:cxnLst/>
              <a:rect l="l" t="t" r="r" b="b"/>
              <a:pathLst>
                <a:path w="231775" h="136525">
                  <a:moveTo>
                    <a:pt x="231565" y="70039"/>
                  </a:moveTo>
                  <a:lnTo>
                    <a:pt x="228132" y="53166"/>
                  </a:lnTo>
                  <a:lnTo>
                    <a:pt x="218711" y="39376"/>
                  </a:lnTo>
                  <a:lnTo>
                    <a:pt x="204715" y="30063"/>
                  </a:lnTo>
                  <a:lnTo>
                    <a:pt x="187563" y="26626"/>
                  </a:lnTo>
                  <a:lnTo>
                    <a:pt x="179917" y="27270"/>
                  </a:lnTo>
                  <a:lnTo>
                    <a:pt x="172552" y="29188"/>
                  </a:lnTo>
                  <a:lnTo>
                    <a:pt x="165634" y="32322"/>
                  </a:lnTo>
                  <a:lnTo>
                    <a:pt x="159326" y="36618"/>
                  </a:lnTo>
                  <a:lnTo>
                    <a:pt x="153416" y="20420"/>
                  </a:lnTo>
                  <a:lnTo>
                    <a:pt x="142041" y="8133"/>
                  </a:lnTo>
                  <a:lnTo>
                    <a:pt x="126810" y="934"/>
                  </a:lnTo>
                  <a:lnTo>
                    <a:pt x="109331" y="0"/>
                  </a:lnTo>
                  <a:lnTo>
                    <a:pt x="95775" y="4224"/>
                  </a:lnTo>
                  <a:lnTo>
                    <a:pt x="84537" y="12238"/>
                  </a:lnTo>
                  <a:lnTo>
                    <a:pt x="76385" y="23288"/>
                  </a:lnTo>
                  <a:lnTo>
                    <a:pt x="72088" y="36618"/>
                  </a:lnTo>
                  <a:lnTo>
                    <a:pt x="56642" y="28474"/>
                  </a:lnTo>
                  <a:lnTo>
                    <a:pt x="9944" y="42373"/>
                  </a:lnTo>
                  <a:lnTo>
                    <a:pt x="0" y="74114"/>
                  </a:lnTo>
                  <a:lnTo>
                    <a:pt x="4776" y="90071"/>
                  </a:lnTo>
                  <a:lnTo>
                    <a:pt x="15798" y="103469"/>
                  </a:lnTo>
                  <a:lnTo>
                    <a:pt x="18046" y="105291"/>
                  </a:lnTo>
                  <a:lnTo>
                    <a:pt x="20463" y="106893"/>
                  </a:lnTo>
                  <a:lnTo>
                    <a:pt x="23027" y="108252"/>
                  </a:lnTo>
                  <a:lnTo>
                    <a:pt x="23027" y="136207"/>
                  </a:lnTo>
                  <a:lnTo>
                    <a:pt x="208394" y="136207"/>
                  </a:lnTo>
                  <a:lnTo>
                    <a:pt x="208394" y="108252"/>
                  </a:lnTo>
                  <a:lnTo>
                    <a:pt x="218035" y="101321"/>
                  </a:lnTo>
                  <a:lnTo>
                    <a:pt x="225329" y="92280"/>
                  </a:lnTo>
                  <a:lnTo>
                    <a:pt x="229948" y="81672"/>
                  </a:lnTo>
                  <a:lnTo>
                    <a:pt x="231565" y="70039"/>
                  </a:lnTo>
                  <a:close/>
                </a:path>
              </a:pathLst>
            </a:custGeom>
            <a:ln w="5719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57287" y="3233800"/>
              <a:ext cx="561975" cy="552450"/>
            </a:xfrm>
            <a:custGeom>
              <a:avLst/>
              <a:gdLst/>
              <a:ahLst/>
              <a:cxnLst/>
              <a:rect l="l" t="t" r="r" b="b"/>
              <a:pathLst>
                <a:path w="561975" h="552450">
                  <a:moveTo>
                    <a:pt x="0" y="552450"/>
                  </a:moveTo>
                  <a:lnTo>
                    <a:pt x="561975" y="552450"/>
                  </a:lnTo>
                  <a:lnTo>
                    <a:pt x="561975" y="0"/>
                  </a:lnTo>
                  <a:lnTo>
                    <a:pt x="0" y="0"/>
                  </a:lnTo>
                  <a:lnTo>
                    <a:pt x="0" y="55245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33400" y="3927689"/>
            <a:ext cx="2035175" cy="84959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31750" algn="ctr">
              <a:lnSpc>
                <a:spcPts val="1300"/>
              </a:lnSpc>
              <a:spcBef>
                <a:spcPts val="125"/>
              </a:spcBef>
            </a:pPr>
            <a:r>
              <a:rPr sz="1100" b="1" spc="-85" dirty="0">
                <a:latin typeface="Arial"/>
                <a:cs typeface="Arial"/>
              </a:rPr>
              <a:t>CHEF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spc="-70" dirty="0">
                <a:latin typeface="Arial"/>
                <a:cs typeface="Arial"/>
              </a:rPr>
              <a:t>DE</a:t>
            </a:r>
            <a:r>
              <a:rPr sz="1100" b="1" spc="-65" dirty="0">
                <a:latin typeface="Arial"/>
                <a:cs typeface="Arial"/>
              </a:rPr>
              <a:t> </a:t>
            </a:r>
            <a:r>
              <a:rPr sz="1100" b="1" spc="-90" dirty="0">
                <a:latin typeface="Arial"/>
                <a:cs typeface="Arial"/>
              </a:rPr>
              <a:t>PROJET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spc="-50" dirty="0">
                <a:latin typeface="Arial MT"/>
                <a:cs typeface="Arial MT"/>
              </a:rPr>
              <a:t>:</a:t>
            </a:r>
            <a:endParaRPr sz="1100" dirty="0">
              <a:latin typeface="Arial MT"/>
              <a:cs typeface="Arial MT"/>
            </a:endParaRPr>
          </a:p>
          <a:p>
            <a:pPr algn="ctr">
              <a:lnSpc>
                <a:spcPts val="1300"/>
              </a:lnSpc>
            </a:pPr>
            <a:r>
              <a:rPr sz="1100" i="1" spc="-55" dirty="0">
                <a:latin typeface="Arial"/>
                <a:cs typeface="Arial"/>
              </a:rPr>
              <a:t>DIMITRI,</a:t>
            </a:r>
            <a:r>
              <a:rPr sz="1100" i="1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IBRAHIMA</a:t>
            </a:r>
            <a:r>
              <a:rPr sz="1100" spc="-20" dirty="0">
                <a:latin typeface="Segoe UI Symbol"/>
                <a:cs typeface="Segoe UI Symbol"/>
              </a:rPr>
              <a:t> </a:t>
            </a:r>
            <a:endParaRPr lang="fr-FR" sz="1100" spc="-20" dirty="0">
              <a:latin typeface="Segoe UI Symbol"/>
              <a:cs typeface="Segoe UI Symbol"/>
            </a:endParaRPr>
          </a:p>
          <a:p>
            <a:pPr algn="ctr">
              <a:lnSpc>
                <a:spcPts val="1300"/>
              </a:lnSpc>
            </a:pPr>
            <a:endParaRPr lang="fr-FR" sz="1100" spc="-20" dirty="0">
              <a:latin typeface="Segoe UI Symbol"/>
              <a:cs typeface="Segoe UI Symbol"/>
            </a:endParaRPr>
          </a:p>
          <a:p>
            <a:pPr algn="ctr">
              <a:lnSpc>
                <a:spcPts val="1300"/>
              </a:lnSpc>
            </a:pPr>
            <a:r>
              <a:rPr sz="1100" spc="-90" dirty="0">
                <a:latin typeface="Arial MT"/>
                <a:cs typeface="Arial MT"/>
              </a:rPr>
              <a:t>CRÉATION</a:t>
            </a:r>
            <a:r>
              <a:rPr sz="1100" spc="50" dirty="0">
                <a:latin typeface="Arial MT"/>
                <a:cs typeface="Arial MT"/>
              </a:rPr>
              <a:t> </a:t>
            </a:r>
            <a:r>
              <a:rPr sz="1100" spc="-150" dirty="0">
                <a:latin typeface="Arial MT"/>
                <a:cs typeface="Arial MT"/>
              </a:rPr>
              <a:t>ET</a:t>
            </a:r>
            <a:r>
              <a:rPr sz="1100" spc="-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SUIVI </a:t>
            </a:r>
            <a:r>
              <a:rPr sz="1100" spc="-60" dirty="0">
                <a:latin typeface="Arial MT"/>
                <a:cs typeface="Arial MT"/>
              </a:rPr>
              <a:t>DU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PLANNING (TRELLO/NOTION)</a:t>
            </a:r>
            <a:endParaRPr lang="fr-FR" sz="1100" dirty="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895850" y="2673797"/>
            <a:ext cx="971550" cy="962025"/>
            <a:chOff x="2809875" y="3028950"/>
            <a:chExt cx="971550" cy="962025"/>
          </a:xfrm>
        </p:grpSpPr>
        <p:sp>
          <p:nvSpPr>
            <p:cNvPr id="16" name="object 16"/>
            <p:cNvSpPr/>
            <p:nvPr/>
          </p:nvSpPr>
          <p:spPr>
            <a:xfrm>
              <a:off x="2809875" y="3028950"/>
              <a:ext cx="971550" cy="962025"/>
            </a:xfrm>
            <a:custGeom>
              <a:avLst/>
              <a:gdLst/>
              <a:ahLst/>
              <a:cxnLst/>
              <a:rect l="l" t="t" r="r" b="b"/>
              <a:pathLst>
                <a:path w="971550" h="962025">
                  <a:moveTo>
                    <a:pt x="485775" y="0"/>
                  </a:moveTo>
                  <a:lnTo>
                    <a:pt x="439001" y="2202"/>
                  </a:lnTo>
                  <a:lnTo>
                    <a:pt x="393483" y="8674"/>
                  </a:lnTo>
                  <a:lnTo>
                    <a:pt x="349425" y="19215"/>
                  </a:lnTo>
                  <a:lnTo>
                    <a:pt x="307030" y="33622"/>
                  </a:lnTo>
                  <a:lnTo>
                    <a:pt x="266503" y="51693"/>
                  </a:lnTo>
                  <a:lnTo>
                    <a:pt x="228046" y="73228"/>
                  </a:lnTo>
                  <a:lnTo>
                    <a:pt x="191864" y="98023"/>
                  </a:lnTo>
                  <a:lnTo>
                    <a:pt x="158161" y="125878"/>
                  </a:lnTo>
                  <a:lnTo>
                    <a:pt x="127141" y="156591"/>
                  </a:lnTo>
                  <a:lnTo>
                    <a:pt x="99006" y="189959"/>
                  </a:lnTo>
                  <a:lnTo>
                    <a:pt x="73962" y="225781"/>
                  </a:lnTo>
                  <a:lnTo>
                    <a:pt x="52212" y="263856"/>
                  </a:lnTo>
                  <a:lnTo>
                    <a:pt x="33959" y="303981"/>
                  </a:lnTo>
                  <a:lnTo>
                    <a:pt x="19407" y="345954"/>
                  </a:lnTo>
                  <a:lnTo>
                    <a:pt x="8761" y="389575"/>
                  </a:lnTo>
                  <a:lnTo>
                    <a:pt x="2224" y="434640"/>
                  </a:lnTo>
                  <a:lnTo>
                    <a:pt x="0" y="480949"/>
                  </a:lnTo>
                  <a:lnTo>
                    <a:pt x="2224" y="527278"/>
                  </a:lnTo>
                  <a:lnTo>
                    <a:pt x="8761" y="572362"/>
                  </a:lnTo>
                  <a:lnTo>
                    <a:pt x="19407" y="615999"/>
                  </a:lnTo>
                  <a:lnTo>
                    <a:pt x="33959" y="657986"/>
                  </a:lnTo>
                  <a:lnTo>
                    <a:pt x="52212" y="698123"/>
                  </a:lnTo>
                  <a:lnTo>
                    <a:pt x="73962" y="736208"/>
                  </a:lnTo>
                  <a:lnTo>
                    <a:pt x="99006" y="772039"/>
                  </a:lnTo>
                  <a:lnTo>
                    <a:pt x="127141" y="805414"/>
                  </a:lnTo>
                  <a:lnTo>
                    <a:pt x="158161" y="836132"/>
                  </a:lnTo>
                  <a:lnTo>
                    <a:pt x="191864" y="863992"/>
                  </a:lnTo>
                  <a:lnTo>
                    <a:pt x="228046" y="888791"/>
                  </a:lnTo>
                  <a:lnTo>
                    <a:pt x="266503" y="910328"/>
                  </a:lnTo>
                  <a:lnTo>
                    <a:pt x="307030" y="928401"/>
                  </a:lnTo>
                  <a:lnTo>
                    <a:pt x="349425" y="942809"/>
                  </a:lnTo>
                  <a:lnTo>
                    <a:pt x="393483" y="953350"/>
                  </a:lnTo>
                  <a:lnTo>
                    <a:pt x="439001" y="959822"/>
                  </a:lnTo>
                  <a:lnTo>
                    <a:pt x="485775" y="962025"/>
                  </a:lnTo>
                  <a:lnTo>
                    <a:pt x="532548" y="959822"/>
                  </a:lnTo>
                  <a:lnTo>
                    <a:pt x="578066" y="953350"/>
                  </a:lnTo>
                  <a:lnTo>
                    <a:pt x="622124" y="942809"/>
                  </a:lnTo>
                  <a:lnTo>
                    <a:pt x="664519" y="928401"/>
                  </a:lnTo>
                  <a:lnTo>
                    <a:pt x="705046" y="910328"/>
                  </a:lnTo>
                  <a:lnTo>
                    <a:pt x="743503" y="888791"/>
                  </a:lnTo>
                  <a:lnTo>
                    <a:pt x="779685" y="863992"/>
                  </a:lnTo>
                  <a:lnTo>
                    <a:pt x="813388" y="836132"/>
                  </a:lnTo>
                  <a:lnTo>
                    <a:pt x="844408" y="805414"/>
                  </a:lnTo>
                  <a:lnTo>
                    <a:pt x="872543" y="772039"/>
                  </a:lnTo>
                  <a:lnTo>
                    <a:pt x="897587" y="736208"/>
                  </a:lnTo>
                  <a:lnTo>
                    <a:pt x="919337" y="698123"/>
                  </a:lnTo>
                  <a:lnTo>
                    <a:pt x="937590" y="657986"/>
                  </a:lnTo>
                  <a:lnTo>
                    <a:pt x="952142" y="615999"/>
                  </a:lnTo>
                  <a:lnTo>
                    <a:pt x="962788" y="572362"/>
                  </a:lnTo>
                  <a:lnTo>
                    <a:pt x="969325" y="527278"/>
                  </a:lnTo>
                  <a:lnTo>
                    <a:pt x="971550" y="480949"/>
                  </a:lnTo>
                  <a:lnTo>
                    <a:pt x="969325" y="434640"/>
                  </a:lnTo>
                  <a:lnTo>
                    <a:pt x="962788" y="389575"/>
                  </a:lnTo>
                  <a:lnTo>
                    <a:pt x="952142" y="345954"/>
                  </a:lnTo>
                  <a:lnTo>
                    <a:pt x="937590" y="303981"/>
                  </a:lnTo>
                  <a:lnTo>
                    <a:pt x="919337" y="263856"/>
                  </a:lnTo>
                  <a:lnTo>
                    <a:pt x="897587" y="225781"/>
                  </a:lnTo>
                  <a:lnTo>
                    <a:pt x="872543" y="189959"/>
                  </a:lnTo>
                  <a:lnTo>
                    <a:pt x="844408" y="156591"/>
                  </a:lnTo>
                  <a:lnTo>
                    <a:pt x="813388" y="125878"/>
                  </a:lnTo>
                  <a:lnTo>
                    <a:pt x="779685" y="98023"/>
                  </a:lnTo>
                  <a:lnTo>
                    <a:pt x="743503" y="73228"/>
                  </a:lnTo>
                  <a:lnTo>
                    <a:pt x="705046" y="51693"/>
                  </a:lnTo>
                  <a:lnTo>
                    <a:pt x="664519" y="33622"/>
                  </a:lnTo>
                  <a:lnTo>
                    <a:pt x="622124" y="19215"/>
                  </a:lnTo>
                  <a:lnTo>
                    <a:pt x="578066" y="8674"/>
                  </a:lnTo>
                  <a:lnTo>
                    <a:pt x="532548" y="2202"/>
                  </a:lnTo>
                  <a:lnTo>
                    <a:pt x="485775" y="0"/>
                  </a:lnTo>
                  <a:close/>
                </a:path>
              </a:pathLst>
            </a:custGeom>
            <a:solidFill>
              <a:srgbClr val="CC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84082" y="3430418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5" h="22860">
                  <a:moveTo>
                    <a:pt x="39862" y="0"/>
                  </a:moveTo>
                  <a:lnTo>
                    <a:pt x="0" y="0"/>
                  </a:lnTo>
                  <a:lnTo>
                    <a:pt x="0" y="22777"/>
                  </a:lnTo>
                  <a:lnTo>
                    <a:pt x="39862" y="22777"/>
                  </a:lnTo>
                  <a:lnTo>
                    <a:pt x="39862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84082" y="3430418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5" h="22860">
                  <a:moveTo>
                    <a:pt x="0" y="22777"/>
                  </a:moveTo>
                  <a:lnTo>
                    <a:pt x="39862" y="22777"/>
                  </a:lnTo>
                  <a:lnTo>
                    <a:pt x="39862" y="0"/>
                  </a:lnTo>
                  <a:lnTo>
                    <a:pt x="0" y="0"/>
                  </a:lnTo>
                  <a:lnTo>
                    <a:pt x="0" y="22777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84082" y="3384863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5" h="22860">
                  <a:moveTo>
                    <a:pt x="39862" y="0"/>
                  </a:moveTo>
                  <a:lnTo>
                    <a:pt x="0" y="0"/>
                  </a:lnTo>
                  <a:lnTo>
                    <a:pt x="0" y="22777"/>
                  </a:lnTo>
                  <a:lnTo>
                    <a:pt x="39862" y="22777"/>
                  </a:lnTo>
                  <a:lnTo>
                    <a:pt x="39862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84082" y="3384863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5" h="22860">
                  <a:moveTo>
                    <a:pt x="0" y="22777"/>
                  </a:moveTo>
                  <a:lnTo>
                    <a:pt x="39862" y="22777"/>
                  </a:lnTo>
                  <a:lnTo>
                    <a:pt x="39862" y="0"/>
                  </a:lnTo>
                  <a:lnTo>
                    <a:pt x="0" y="0"/>
                  </a:lnTo>
                  <a:lnTo>
                    <a:pt x="0" y="22777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84082" y="3475972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5" h="22860">
                  <a:moveTo>
                    <a:pt x="39862" y="0"/>
                  </a:moveTo>
                  <a:lnTo>
                    <a:pt x="0" y="0"/>
                  </a:lnTo>
                  <a:lnTo>
                    <a:pt x="0" y="22777"/>
                  </a:lnTo>
                  <a:lnTo>
                    <a:pt x="39862" y="22777"/>
                  </a:lnTo>
                  <a:lnTo>
                    <a:pt x="39862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84082" y="3475972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5" h="22860">
                  <a:moveTo>
                    <a:pt x="0" y="22777"/>
                  </a:moveTo>
                  <a:lnTo>
                    <a:pt x="39862" y="22777"/>
                  </a:lnTo>
                  <a:lnTo>
                    <a:pt x="39862" y="0"/>
                  </a:lnTo>
                  <a:lnTo>
                    <a:pt x="0" y="0"/>
                  </a:lnTo>
                  <a:lnTo>
                    <a:pt x="0" y="22777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84082" y="3612635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5" h="22860">
                  <a:moveTo>
                    <a:pt x="39862" y="0"/>
                  </a:moveTo>
                  <a:lnTo>
                    <a:pt x="0" y="0"/>
                  </a:lnTo>
                  <a:lnTo>
                    <a:pt x="0" y="22777"/>
                  </a:lnTo>
                  <a:lnTo>
                    <a:pt x="39862" y="22777"/>
                  </a:lnTo>
                  <a:lnTo>
                    <a:pt x="39862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84082" y="3612635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5" h="22860">
                  <a:moveTo>
                    <a:pt x="0" y="22777"/>
                  </a:moveTo>
                  <a:lnTo>
                    <a:pt x="39862" y="22777"/>
                  </a:lnTo>
                  <a:lnTo>
                    <a:pt x="39862" y="0"/>
                  </a:lnTo>
                  <a:lnTo>
                    <a:pt x="0" y="0"/>
                  </a:lnTo>
                  <a:lnTo>
                    <a:pt x="0" y="22777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84082" y="3567081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5" h="22860">
                  <a:moveTo>
                    <a:pt x="39862" y="0"/>
                  </a:moveTo>
                  <a:lnTo>
                    <a:pt x="0" y="0"/>
                  </a:lnTo>
                  <a:lnTo>
                    <a:pt x="0" y="22777"/>
                  </a:lnTo>
                  <a:lnTo>
                    <a:pt x="39862" y="22777"/>
                  </a:lnTo>
                  <a:lnTo>
                    <a:pt x="39862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84082" y="3567081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5" h="22860">
                  <a:moveTo>
                    <a:pt x="0" y="22777"/>
                  </a:moveTo>
                  <a:lnTo>
                    <a:pt x="39862" y="22777"/>
                  </a:lnTo>
                  <a:lnTo>
                    <a:pt x="39862" y="0"/>
                  </a:lnTo>
                  <a:lnTo>
                    <a:pt x="0" y="0"/>
                  </a:lnTo>
                  <a:lnTo>
                    <a:pt x="0" y="22777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84082" y="3521527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5" h="22860">
                  <a:moveTo>
                    <a:pt x="39862" y="0"/>
                  </a:moveTo>
                  <a:lnTo>
                    <a:pt x="0" y="0"/>
                  </a:lnTo>
                  <a:lnTo>
                    <a:pt x="0" y="22777"/>
                  </a:lnTo>
                  <a:lnTo>
                    <a:pt x="39862" y="22777"/>
                  </a:lnTo>
                  <a:lnTo>
                    <a:pt x="39862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84082" y="3521527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5" h="22860">
                  <a:moveTo>
                    <a:pt x="0" y="22777"/>
                  </a:moveTo>
                  <a:lnTo>
                    <a:pt x="39862" y="22777"/>
                  </a:lnTo>
                  <a:lnTo>
                    <a:pt x="39862" y="0"/>
                  </a:lnTo>
                  <a:lnTo>
                    <a:pt x="0" y="0"/>
                  </a:lnTo>
                  <a:lnTo>
                    <a:pt x="0" y="22777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77010" y="3567081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4" h="22860">
                  <a:moveTo>
                    <a:pt x="39862" y="0"/>
                  </a:moveTo>
                  <a:lnTo>
                    <a:pt x="0" y="0"/>
                  </a:lnTo>
                  <a:lnTo>
                    <a:pt x="0" y="22777"/>
                  </a:lnTo>
                  <a:lnTo>
                    <a:pt x="39862" y="22777"/>
                  </a:lnTo>
                  <a:lnTo>
                    <a:pt x="39862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477010" y="3567081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4" h="22860">
                  <a:moveTo>
                    <a:pt x="0" y="22777"/>
                  </a:moveTo>
                  <a:lnTo>
                    <a:pt x="39862" y="22777"/>
                  </a:lnTo>
                  <a:lnTo>
                    <a:pt x="39862" y="0"/>
                  </a:lnTo>
                  <a:lnTo>
                    <a:pt x="0" y="0"/>
                  </a:lnTo>
                  <a:lnTo>
                    <a:pt x="0" y="22777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477010" y="3612635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4" h="22860">
                  <a:moveTo>
                    <a:pt x="39862" y="0"/>
                  </a:moveTo>
                  <a:lnTo>
                    <a:pt x="0" y="0"/>
                  </a:lnTo>
                  <a:lnTo>
                    <a:pt x="0" y="22777"/>
                  </a:lnTo>
                  <a:lnTo>
                    <a:pt x="39862" y="22777"/>
                  </a:lnTo>
                  <a:lnTo>
                    <a:pt x="39862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77010" y="3612635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4" h="22860">
                  <a:moveTo>
                    <a:pt x="0" y="22777"/>
                  </a:moveTo>
                  <a:lnTo>
                    <a:pt x="39862" y="22777"/>
                  </a:lnTo>
                  <a:lnTo>
                    <a:pt x="39862" y="0"/>
                  </a:lnTo>
                  <a:lnTo>
                    <a:pt x="0" y="0"/>
                  </a:lnTo>
                  <a:lnTo>
                    <a:pt x="0" y="22777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477010" y="3521527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4" h="22860">
                  <a:moveTo>
                    <a:pt x="39862" y="0"/>
                  </a:moveTo>
                  <a:lnTo>
                    <a:pt x="0" y="0"/>
                  </a:lnTo>
                  <a:lnTo>
                    <a:pt x="0" y="22777"/>
                  </a:lnTo>
                  <a:lnTo>
                    <a:pt x="39862" y="22777"/>
                  </a:lnTo>
                  <a:lnTo>
                    <a:pt x="39862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77010" y="3521527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4" h="22860">
                  <a:moveTo>
                    <a:pt x="0" y="22777"/>
                  </a:moveTo>
                  <a:lnTo>
                    <a:pt x="39862" y="22777"/>
                  </a:lnTo>
                  <a:lnTo>
                    <a:pt x="39862" y="0"/>
                  </a:lnTo>
                  <a:lnTo>
                    <a:pt x="0" y="0"/>
                  </a:lnTo>
                  <a:lnTo>
                    <a:pt x="0" y="22777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477010" y="3384863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4" h="22860">
                  <a:moveTo>
                    <a:pt x="39862" y="0"/>
                  </a:moveTo>
                  <a:lnTo>
                    <a:pt x="0" y="0"/>
                  </a:lnTo>
                  <a:lnTo>
                    <a:pt x="0" y="22777"/>
                  </a:lnTo>
                  <a:lnTo>
                    <a:pt x="39862" y="22777"/>
                  </a:lnTo>
                  <a:lnTo>
                    <a:pt x="39862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77010" y="3384863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4" h="22860">
                  <a:moveTo>
                    <a:pt x="0" y="22777"/>
                  </a:moveTo>
                  <a:lnTo>
                    <a:pt x="39862" y="22777"/>
                  </a:lnTo>
                  <a:lnTo>
                    <a:pt x="39862" y="0"/>
                  </a:lnTo>
                  <a:lnTo>
                    <a:pt x="0" y="0"/>
                  </a:lnTo>
                  <a:lnTo>
                    <a:pt x="0" y="22777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477010" y="3475972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4" h="22860">
                  <a:moveTo>
                    <a:pt x="39862" y="0"/>
                  </a:moveTo>
                  <a:lnTo>
                    <a:pt x="0" y="0"/>
                  </a:lnTo>
                  <a:lnTo>
                    <a:pt x="0" y="22777"/>
                  </a:lnTo>
                  <a:lnTo>
                    <a:pt x="39862" y="22777"/>
                  </a:lnTo>
                  <a:lnTo>
                    <a:pt x="39862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77010" y="3475972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4" h="22860">
                  <a:moveTo>
                    <a:pt x="0" y="22777"/>
                  </a:moveTo>
                  <a:lnTo>
                    <a:pt x="39862" y="22777"/>
                  </a:lnTo>
                  <a:lnTo>
                    <a:pt x="39862" y="0"/>
                  </a:lnTo>
                  <a:lnTo>
                    <a:pt x="0" y="0"/>
                  </a:lnTo>
                  <a:lnTo>
                    <a:pt x="0" y="22777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477010" y="3430418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4" h="22860">
                  <a:moveTo>
                    <a:pt x="39862" y="0"/>
                  </a:moveTo>
                  <a:lnTo>
                    <a:pt x="0" y="0"/>
                  </a:lnTo>
                  <a:lnTo>
                    <a:pt x="0" y="22777"/>
                  </a:lnTo>
                  <a:lnTo>
                    <a:pt x="39862" y="22777"/>
                  </a:lnTo>
                  <a:lnTo>
                    <a:pt x="39862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77010" y="3430418"/>
              <a:ext cx="40005" cy="22860"/>
            </a:xfrm>
            <a:custGeom>
              <a:avLst/>
              <a:gdLst/>
              <a:ahLst/>
              <a:cxnLst/>
              <a:rect l="l" t="t" r="r" b="b"/>
              <a:pathLst>
                <a:path w="40004" h="22860">
                  <a:moveTo>
                    <a:pt x="0" y="22777"/>
                  </a:moveTo>
                  <a:lnTo>
                    <a:pt x="39862" y="22777"/>
                  </a:lnTo>
                  <a:lnTo>
                    <a:pt x="39862" y="0"/>
                  </a:lnTo>
                  <a:lnTo>
                    <a:pt x="0" y="0"/>
                  </a:lnTo>
                  <a:lnTo>
                    <a:pt x="0" y="22777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11867" y="3293755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22778" y="0"/>
                  </a:moveTo>
                  <a:lnTo>
                    <a:pt x="0" y="0"/>
                  </a:lnTo>
                  <a:lnTo>
                    <a:pt x="0" y="39860"/>
                  </a:lnTo>
                  <a:lnTo>
                    <a:pt x="22778" y="39860"/>
                  </a:lnTo>
                  <a:lnTo>
                    <a:pt x="22778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11867" y="3293755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0" y="39860"/>
                  </a:moveTo>
                  <a:lnTo>
                    <a:pt x="22778" y="39860"/>
                  </a:lnTo>
                  <a:lnTo>
                    <a:pt x="22778" y="0"/>
                  </a:lnTo>
                  <a:lnTo>
                    <a:pt x="0" y="0"/>
                  </a:lnTo>
                  <a:lnTo>
                    <a:pt x="0" y="39860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402980" y="3293755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22778" y="0"/>
                  </a:moveTo>
                  <a:lnTo>
                    <a:pt x="0" y="0"/>
                  </a:lnTo>
                  <a:lnTo>
                    <a:pt x="0" y="39860"/>
                  </a:lnTo>
                  <a:lnTo>
                    <a:pt x="22778" y="39860"/>
                  </a:lnTo>
                  <a:lnTo>
                    <a:pt x="22778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402980" y="3293755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0" y="39860"/>
                  </a:moveTo>
                  <a:lnTo>
                    <a:pt x="22778" y="39860"/>
                  </a:lnTo>
                  <a:lnTo>
                    <a:pt x="22778" y="0"/>
                  </a:lnTo>
                  <a:lnTo>
                    <a:pt x="0" y="0"/>
                  </a:lnTo>
                  <a:lnTo>
                    <a:pt x="0" y="39860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357423" y="3293755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22778" y="0"/>
                  </a:moveTo>
                  <a:lnTo>
                    <a:pt x="0" y="0"/>
                  </a:lnTo>
                  <a:lnTo>
                    <a:pt x="0" y="39860"/>
                  </a:lnTo>
                  <a:lnTo>
                    <a:pt x="22778" y="39860"/>
                  </a:lnTo>
                  <a:lnTo>
                    <a:pt x="22778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57423" y="3293755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0" y="39860"/>
                  </a:moveTo>
                  <a:lnTo>
                    <a:pt x="22778" y="39860"/>
                  </a:lnTo>
                  <a:lnTo>
                    <a:pt x="22778" y="0"/>
                  </a:lnTo>
                  <a:lnTo>
                    <a:pt x="0" y="0"/>
                  </a:lnTo>
                  <a:lnTo>
                    <a:pt x="0" y="39860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266310" y="3293755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22778" y="0"/>
                  </a:moveTo>
                  <a:lnTo>
                    <a:pt x="0" y="0"/>
                  </a:lnTo>
                  <a:lnTo>
                    <a:pt x="0" y="39860"/>
                  </a:lnTo>
                  <a:lnTo>
                    <a:pt x="22778" y="39860"/>
                  </a:lnTo>
                  <a:lnTo>
                    <a:pt x="22778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266310" y="3293755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0" y="39860"/>
                  </a:moveTo>
                  <a:lnTo>
                    <a:pt x="22778" y="39860"/>
                  </a:lnTo>
                  <a:lnTo>
                    <a:pt x="22778" y="0"/>
                  </a:lnTo>
                  <a:lnTo>
                    <a:pt x="0" y="0"/>
                  </a:lnTo>
                  <a:lnTo>
                    <a:pt x="0" y="39860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175197" y="3293755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22778" y="0"/>
                  </a:moveTo>
                  <a:lnTo>
                    <a:pt x="0" y="0"/>
                  </a:lnTo>
                  <a:lnTo>
                    <a:pt x="0" y="39860"/>
                  </a:lnTo>
                  <a:lnTo>
                    <a:pt x="22778" y="39860"/>
                  </a:lnTo>
                  <a:lnTo>
                    <a:pt x="22778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175197" y="3293755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0" y="39860"/>
                  </a:moveTo>
                  <a:lnTo>
                    <a:pt x="22778" y="39860"/>
                  </a:lnTo>
                  <a:lnTo>
                    <a:pt x="22778" y="0"/>
                  </a:lnTo>
                  <a:lnTo>
                    <a:pt x="0" y="0"/>
                  </a:lnTo>
                  <a:lnTo>
                    <a:pt x="0" y="39860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220753" y="3293755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22778" y="0"/>
                  </a:moveTo>
                  <a:lnTo>
                    <a:pt x="0" y="0"/>
                  </a:lnTo>
                  <a:lnTo>
                    <a:pt x="0" y="39860"/>
                  </a:lnTo>
                  <a:lnTo>
                    <a:pt x="22778" y="39860"/>
                  </a:lnTo>
                  <a:lnTo>
                    <a:pt x="22778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220753" y="3293755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0" y="39860"/>
                  </a:moveTo>
                  <a:lnTo>
                    <a:pt x="22778" y="39860"/>
                  </a:lnTo>
                  <a:lnTo>
                    <a:pt x="22778" y="0"/>
                  </a:lnTo>
                  <a:lnTo>
                    <a:pt x="0" y="0"/>
                  </a:lnTo>
                  <a:lnTo>
                    <a:pt x="0" y="39860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220754" y="3686662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22778" y="0"/>
                  </a:moveTo>
                  <a:lnTo>
                    <a:pt x="0" y="0"/>
                  </a:lnTo>
                  <a:lnTo>
                    <a:pt x="0" y="39860"/>
                  </a:lnTo>
                  <a:lnTo>
                    <a:pt x="22778" y="39860"/>
                  </a:lnTo>
                  <a:lnTo>
                    <a:pt x="22778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220754" y="3686662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0" y="39860"/>
                  </a:moveTo>
                  <a:lnTo>
                    <a:pt x="22778" y="39860"/>
                  </a:lnTo>
                  <a:lnTo>
                    <a:pt x="22778" y="0"/>
                  </a:lnTo>
                  <a:lnTo>
                    <a:pt x="0" y="0"/>
                  </a:lnTo>
                  <a:lnTo>
                    <a:pt x="0" y="39860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175197" y="3686662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22778" y="0"/>
                  </a:moveTo>
                  <a:lnTo>
                    <a:pt x="0" y="0"/>
                  </a:lnTo>
                  <a:lnTo>
                    <a:pt x="0" y="39860"/>
                  </a:lnTo>
                  <a:lnTo>
                    <a:pt x="22778" y="39860"/>
                  </a:lnTo>
                  <a:lnTo>
                    <a:pt x="22778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175197" y="3686662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0" y="39860"/>
                  </a:moveTo>
                  <a:lnTo>
                    <a:pt x="22778" y="39860"/>
                  </a:lnTo>
                  <a:lnTo>
                    <a:pt x="22778" y="0"/>
                  </a:lnTo>
                  <a:lnTo>
                    <a:pt x="0" y="0"/>
                  </a:lnTo>
                  <a:lnTo>
                    <a:pt x="0" y="39860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266310" y="3686662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22778" y="0"/>
                  </a:moveTo>
                  <a:lnTo>
                    <a:pt x="0" y="0"/>
                  </a:lnTo>
                  <a:lnTo>
                    <a:pt x="0" y="39860"/>
                  </a:lnTo>
                  <a:lnTo>
                    <a:pt x="22778" y="39860"/>
                  </a:lnTo>
                  <a:lnTo>
                    <a:pt x="22778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266310" y="3686662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0" y="39860"/>
                  </a:moveTo>
                  <a:lnTo>
                    <a:pt x="22778" y="39860"/>
                  </a:lnTo>
                  <a:lnTo>
                    <a:pt x="22778" y="0"/>
                  </a:lnTo>
                  <a:lnTo>
                    <a:pt x="0" y="0"/>
                  </a:lnTo>
                  <a:lnTo>
                    <a:pt x="0" y="39860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311867" y="3686662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22778" y="0"/>
                  </a:moveTo>
                  <a:lnTo>
                    <a:pt x="0" y="0"/>
                  </a:lnTo>
                  <a:lnTo>
                    <a:pt x="0" y="39860"/>
                  </a:lnTo>
                  <a:lnTo>
                    <a:pt x="22778" y="39860"/>
                  </a:lnTo>
                  <a:lnTo>
                    <a:pt x="22778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311867" y="3686662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0" y="39860"/>
                  </a:moveTo>
                  <a:lnTo>
                    <a:pt x="22778" y="39860"/>
                  </a:lnTo>
                  <a:lnTo>
                    <a:pt x="22778" y="0"/>
                  </a:lnTo>
                  <a:lnTo>
                    <a:pt x="0" y="0"/>
                  </a:lnTo>
                  <a:lnTo>
                    <a:pt x="0" y="39860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357424" y="3686662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22778" y="0"/>
                  </a:moveTo>
                  <a:lnTo>
                    <a:pt x="0" y="0"/>
                  </a:lnTo>
                  <a:lnTo>
                    <a:pt x="0" y="39860"/>
                  </a:lnTo>
                  <a:lnTo>
                    <a:pt x="22778" y="39860"/>
                  </a:lnTo>
                  <a:lnTo>
                    <a:pt x="22778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357424" y="3686662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0" y="39860"/>
                  </a:moveTo>
                  <a:lnTo>
                    <a:pt x="22778" y="39860"/>
                  </a:lnTo>
                  <a:lnTo>
                    <a:pt x="22778" y="0"/>
                  </a:lnTo>
                  <a:lnTo>
                    <a:pt x="0" y="0"/>
                  </a:lnTo>
                  <a:lnTo>
                    <a:pt x="0" y="39860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402980" y="3686662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22778" y="0"/>
                  </a:moveTo>
                  <a:lnTo>
                    <a:pt x="0" y="0"/>
                  </a:lnTo>
                  <a:lnTo>
                    <a:pt x="0" y="39860"/>
                  </a:lnTo>
                  <a:lnTo>
                    <a:pt x="22778" y="39860"/>
                  </a:lnTo>
                  <a:lnTo>
                    <a:pt x="22778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402980" y="3686662"/>
              <a:ext cx="22860" cy="40005"/>
            </a:xfrm>
            <a:custGeom>
              <a:avLst/>
              <a:gdLst/>
              <a:ahLst/>
              <a:cxnLst/>
              <a:rect l="l" t="t" r="r" b="b"/>
              <a:pathLst>
                <a:path w="22860" h="40004">
                  <a:moveTo>
                    <a:pt x="0" y="39860"/>
                  </a:moveTo>
                  <a:lnTo>
                    <a:pt x="22778" y="39860"/>
                  </a:lnTo>
                  <a:lnTo>
                    <a:pt x="22778" y="0"/>
                  </a:lnTo>
                  <a:lnTo>
                    <a:pt x="0" y="0"/>
                  </a:lnTo>
                  <a:lnTo>
                    <a:pt x="0" y="39860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26448" y="3436112"/>
              <a:ext cx="148590" cy="148590"/>
            </a:xfrm>
            <a:custGeom>
              <a:avLst/>
              <a:gdLst/>
              <a:ahLst/>
              <a:cxnLst/>
              <a:rect l="l" t="t" r="r" b="b"/>
              <a:pathLst>
                <a:path w="148589" h="148589">
                  <a:moveTo>
                    <a:pt x="148059" y="0"/>
                  </a:moveTo>
                  <a:lnTo>
                    <a:pt x="0" y="0"/>
                  </a:lnTo>
                  <a:lnTo>
                    <a:pt x="0" y="148051"/>
                  </a:lnTo>
                  <a:lnTo>
                    <a:pt x="148059" y="148051"/>
                  </a:lnTo>
                  <a:lnTo>
                    <a:pt x="148059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226448" y="3436112"/>
              <a:ext cx="148590" cy="148590"/>
            </a:xfrm>
            <a:custGeom>
              <a:avLst/>
              <a:gdLst/>
              <a:ahLst/>
              <a:cxnLst/>
              <a:rect l="l" t="t" r="r" b="b"/>
              <a:pathLst>
                <a:path w="148589" h="148589">
                  <a:moveTo>
                    <a:pt x="0" y="148051"/>
                  </a:moveTo>
                  <a:lnTo>
                    <a:pt x="148059" y="148051"/>
                  </a:lnTo>
                  <a:lnTo>
                    <a:pt x="148059" y="0"/>
                  </a:lnTo>
                  <a:lnTo>
                    <a:pt x="0" y="0"/>
                  </a:lnTo>
                  <a:lnTo>
                    <a:pt x="0" y="148051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146724" y="3356392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284729" y="0"/>
                  </a:moveTo>
                  <a:lnTo>
                    <a:pt x="22778" y="0"/>
                  </a:lnTo>
                  <a:lnTo>
                    <a:pt x="13911" y="1789"/>
                  </a:lnTo>
                  <a:lnTo>
                    <a:pt x="6671" y="6670"/>
                  </a:lnTo>
                  <a:lnTo>
                    <a:pt x="1789" y="13910"/>
                  </a:lnTo>
                  <a:lnTo>
                    <a:pt x="0" y="22777"/>
                  </a:lnTo>
                  <a:lnTo>
                    <a:pt x="0" y="284714"/>
                  </a:lnTo>
                  <a:lnTo>
                    <a:pt x="1790" y="293581"/>
                  </a:lnTo>
                  <a:lnTo>
                    <a:pt x="6671" y="300821"/>
                  </a:lnTo>
                  <a:lnTo>
                    <a:pt x="13911" y="305702"/>
                  </a:lnTo>
                  <a:lnTo>
                    <a:pt x="22778" y="307491"/>
                  </a:lnTo>
                  <a:lnTo>
                    <a:pt x="284729" y="307491"/>
                  </a:lnTo>
                  <a:lnTo>
                    <a:pt x="293596" y="305702"/>
                  </a:lnTo>
                  <a:lnTo>
                    <a:pt x="300836" y="300821"/>
                  </a:lnTo>
                  <a:lnTo>
                    <a:pt x="305717" y="293581"/>
                  </a:lnTo>
                  <a:lnTo>
                    <a:pt x="307507" y="284714"/>
                  </a:lnTo>
                  <a:lnTo>
                    <a:pt x="307507" y="250548"/>
                  </a:lnTo>
                  <a:lnTo>
                    <a:pt x="56945" y="250548"/>
                  </a:lnTo>
                  <a:lnTo>
                    <a:pt x="56945" y="56942"/>
                  </a:lnTo>
                  <a:lnTo>
                    <a:pt x="307507" y="56942"/>
                  </a:lnTo>
                  <a:lnTo>
                    <a:pt x="307507" y="22777"/>
                  </a:lnTo>
                  <a:lnTo>
                    <a:pt x="305717" y="13910"/>
                  </a:lnTo>
                  <a:lnTo>
                    <a:pt x="300836" y="6670"/>
                  </a:lnTo>
                  <a:lnTo>
                    <a:pt x="293595" y="1789"/>
                  </a:lnTo>
                  <a:lnTo>
                    <a:pt x="284729" y="0"/>
                  </a:lnTo>
                  <a:close/>
                </a:path>
                <a:path w="307975" h="307975">
                  <a:moveTo>
                    <a:pt x="307507" y="56942"/>
                  </a:moveTo>
                  <a:lnTo>
                    <a:pt x="250561" y="56942"/>
                  </a:lnTo>
                  <a:lnTo>
                    <a:pt x="250561" y="250548"/>
                  </a:lnTo>
                  <a:lnTo>
                    <a:pt x="307507" y="250548"/>
                  </a:lnTo>
                  <a:lnTo>
                    <a:pt x="307507" y="56942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146724" y="3356392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284729" y="0"/>
                  </a:moveTo>
                  <a:lnTo>
                    <a:pt x="22778" y="0"/>
                  </a:lnTo>
                  <a:lnTo>
                    <a:pt x="13911" y="1789"/>
                  </a:lnTo>
                  <a:lnTo>
                    <a:pt x="6671" y="6670"/>
                  </a:lnTo>
                  <a:lnTo>
                    <a:pt x="1789" y="13910"/>
                  </a:lnTo>
                  <a:lnTo>
                    <a:pt x="0" y="22777"/>
                  </a:lnTo>
                  <a:lnTo>
                    <a:pt x="0" y="284714"/>
                  </a:lnTo>
                  <a:lnTo>
                    <a:pt x="1790" y="293581"/>
                  </a:lnTo>
                  <a:lnTo>
                    <a:pt x="6671" y="300821"/>
                  </a:lnTo>
                  <a:lnTo>
                    <a:pt x="13911" y="305702"/>
                  </a:lnTo>
                  <a:lnTo>
                    <a:pt x="22778" y="307491"/>
                  </a:lnTo>
                  <a:lnTo>
                    <a:pt x="284729" y="307491"/>
                  </a:lnTo>
                  <a:lnTo>
                    <a:pt x="293596" y="305702"/>
                  </a:lnTo>
                  <a:lnTo>
                    <a:pt x="300836" y="300821"/>
                  </a:lnTo>
                  <a:lnTo>
                    <a:pt x="305717" y="293581"/>
                  </a:lnTo>
                  <a:lnTo>
                    <a:pt x="307507" y="284714"/>
                  </a:lnTo>
                  <a:lnTo>
                    <a:pt x="307507" y="22777"/>
                  </a:lnTo>
                  <a:lnTo>
                    <a:pt x="305717" y="13910"/>
                  </a:lnTo>
                  <a:lnTo>
                    <a:pt x="300836" y="6670"/>
                  </a:lnTo>
                  <a:lnTo>
                    <a:pt x="293595" y="1789"/>
                  </a:lnTo>
                  <a:lnTo>
                    <a:pt x="284729" y="0"/>
                  </a:lnTo>
                  <a:close/>
                </a:path>
                <a:path w="307975" h="307975">
                  <a:moveTo>
                    <a:pt x="250561" y="250548"/>
                  </a:moveTo>
                  <a:lnTo>
                    <a:pt x="56945" y="250548"/>
                  </a:lnTo>
                  <a:lnTo>
                    <a:pt x="56945" y="56942"/>
                  </a:lnTo>
                  <a:lnTo>
                    <a:pt x="250561" y="56942"/>
                  </a:lnTo>
                  <a:lnTo>
                    <a:pt x="250561" y="250548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024250" y="3233800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0" y="552450"/>
                  </a:moveTo>
                  <a:lnTo>
                    <a:pt x="552450" y="552450"/>
                  </a:lnTo>
                  <a:lnTo>
                    <a:pt x="552450" y="0"/>
                  </a:lnTo>
                  <a:lnTo>
                    <a:pt x="0" y="0"/>
                  </a:lnTo>
                  <a:lnTo>
                    <a:pt x="0" y="55245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3352800" y="3927689"/>
            <a:ext cx="4267200" cy="252171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050" marR="15240" algn="ctr">
              <a:lnSpc>
                <a:spcPct val="99500"/>
              </a:lnSpc>
              <a:spcBef>
                <a:spcPts val="135"/>
              </a:spcBef>
            </a:pPr>
            <a:r>
              <a:rPr sz="1100" b="1" spc="-105" dirty="0">
                <a:latin typeface="Arial"/>
                <a:cs typeface="Arial"/>
              </a:rPr>
              <a:t>ARCHITECTE</a:t>
            </a:r>
            <a:r>
              <a:rPr sz="1100" b="1" spc="50" dirty="0">
                <a:latin typeface="Arial"/>
                <a:cs typeface="Arial"/>
              </a:rPr>
              <a:t> </a:t>
            </a:r>
            <a:r>
              <a:rPr sz="1100" b="1" spc="-80" dirty="0">
                <a:latin typeface="Arial"/>
                <a:cs typeface="Arial"/>
              </a:rPr>
              <a:t>RÉSEAU</a:t>
            </a:r>
            <a:r>
              <a:rPr sz="1100" b="1" spc="-5" dirty="0">
                <a:latin typeface="Arial"/>
                <a:cs typeface="Arial"/>
              </a:rPr>
              <a:t> </a:t>
            </a:r>
            <a:r>
              <a:rPr sz="1100" spc="-50" dirty="0">
                <a:latin typeface="Arial MT"/>
                <a:cs typeface="Arial MT"/>
              </a:rPr>
              <a:t>: </a:t>
            </a:r>
            <a:r>
              <a:rPr sz="1100" i="1" spc="-55" dirty="0">
                <a:latin typeface="Arial"/>
                <a:cs typeface="Arial"/>
              </a:rPr>
              <a:t>DIMITRI,</a:t>
            </a:r>
            <a:r>
              <a:rPr sz="1100" i="1" spc="-5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MOHAMED, </a:t>
            </a:r>
            <a:r>
              <a:rPr sz="1100" i="1" spc="-20" dirty="0">
                <a:latin typeface="Arial"/>
                <a:cs typeface="Arial"/>
              </a:rPr>
              <a:t>YVES</a:t>
            </a:r>
            <a:endParaRPr lang="fr-FR" sz="1100" i="1" spc="-20" dirty="0">
              <a:latin typeface="Arial"/>
              <a:cs typeface="Arial"/>
            </a:endParaRPr>
          </a:p>
          <a:p>
            <a:pPr marL="19050" marR="15240" algn="ctr">
              <a:lnSpc>
                <a:spcPct val="99500"/>
              </a:lnSpc>
              <a:spcBef>
                <a:spcPts val="135"/>
              </a:spcBef>
            </a:pPr>
            <a:endParaRPr sz="1100" dirty="0">
              <a:latin typeface="Arial"/>
              <a:cs typeface="Arial"/>
            </a:endParaRPr>
          </a:p>
          <a:p>
            <a:pPr marL="12700" marR="5080" indent="32384" algn="ctr">
              <a:lnSpc>
                <a:spcPct val="99600"/>
              </a:lnSpc>
              <a:spcBef>
                <a:spcPts val="110"/>
              </a:spcBef>
            </a:pPr>
            <a:r>
              <a:rPr sz="1100" spc="-40" dirty="0">
                <a:latin typeface="Segoe UI Symbol"/>
                <a:cs typeface="Segoe UI Symbol"/>
              </a:rPr>
              <a:t> </a:t>
            </a:r>
            <a:r>
              <a:rPr sz="1100" spc="-90" dirty="0">
                <a:latin typeface="Arial MT"/>
                <a:cs typeface="Arial MT"/>
              </a:rPr>
              <a:t>CONCEPTION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DE </a:t>
            </a:r>
            <a:r>
              <a:rPr sz="1100" spc="-10" dirty="0">
                <a:latin typeface="Arial MT"/>
                <a:cs typeface="Arial MT"/>
              </a:rPr>
              <a:t>L’ARCHITECTURE </a:t>
            </a:r>
            <a:r>
              <a:rPr sz="1100" spc="-75" dirty="0">
                <a:latin typeface="Arial MT"/>
                <a:cs typeface="Arial MT"/>
              </a:rPr>
              <a:t>LOGIQUE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114" dirty="0">
                <a:latin typeface="Arial MT"/>
                <a:cs typeface="Arial MT"/>
              </a:rPr>
              <a:t>ET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spc="-80" dirty="0">
                <a:latin typeface="Arial MT"/>
                <a:cs typeface="Arial MT"/>
              </a:rPr>
              <a:t>PHYSIQU</a:t>
            </a:r>
            <a:r>
              <a:rPr lang="fr-FR" sz="1100" spc="-80" dirty="0">
                <a:latin typeface="Arial MT"/>
                <a:cs typeface="Arial MT"/>
              </a:rPr>
              <a:t>E</a:t>
            </a:r>
            <a:endParaRPr lang="fr-FR" sz="1100" dirty="0">
              <a:latin typeface="Arial MT"/>
              <a:cs typeface="Arial MT"/>
            </a:endParaRPr>
          </a:p>
          <a:p>
            <a:pPr marL="43815" marR="40005" indent="37465" algn="ctr">
              <a:lnSpc>
                <a:spcPct val="101000"/>
              </a:lnSpc>
              <a:spcBef>
                <a:spcPts val="95"/>
              </a:spcBef>
            </a:pPr>
            <a:r>
              <a:rPr lang="fr-FR" sz="1100" spc="-30" dirty="0">
                <a:latin typeface="Segoe UI Symbol"/>
                <a:cs typeface="Segoe UI Symbol"/>
              </a:rPr>
              <a:t> </a:t>
            </a:r>
            <a:r>
              <a:rPr lang="fr-FR" sz="1100" spc="-80" dirty="0">
                <a:latin typeface="Arial MT"/>
                <a:cs typeface="Arial MT"/>
              </a:rPr>
              <a:t>CHOIX</a:t>
            </a:r>
            <a:r>
              <a:rPr lang="fr-FR" sz="1100" spc="-35" dirty="0">
                <a:latin typeface="Arial MT"/>
                <a:cs typeface="Arial MT"/>
              </a:rPr>
              <a:t> </a:t>
            </a:r>
            <a:r>
              <a:rPr lang="fr-FR" sz="1100" spc="-25" dirty="0">
                <a:latin typeface="Arial MT"/>
                <a:cs typeface="Arial MT"/>
              </a:rPr>
              <a:t>DES </a:t>
            </a:r>
            <a:r>
              <a:rPr lang="fr-FR" sz="1100" spc="-100" dirty="0">
                <a:latin typeface="Arial MT"/>
                <a:cs typeface="Arial MT"/>
              </a:rPr>
              <a:t>PROTOCOLES</a:t>
            </a:r>
            <a:r>
              <a:rPr lang="fr-FR" sz="1100" spc="-20" dirty="0">
                <a:latin typeface="Arial MT"/>
                <a:cs typeface="Arial MT"/>
              </a:rPr>
              <a:t> </a:t>
            </a:r>
            <a:r>
              <a:rPr lang="fr-FR" sz="1100" spc="-25" dirty="0">
                <a:latin typeface="Arial MT"/>
                <a:cs typeface="Arial MT"/>
              </a:rPr>
              <a:t>DE </a:t>
            </a:r>
            <a:r>
              <a:rPr lang="fr-FR" sz="1100" spc="-105" dirty="0">
                <a:latin typeface="Arial MT"/>
                <a:cs typeface="Arial MT"/>
              </a:rPr>
              <a:t>ROUTAGE</a:t>
            </a:r>
            <a:r>
              <a:rPr lang="fr-FR" sz="1100" spc="-50" dirty="0">
                <a:latin typeface="Arial MT"/>
                <a:cs typeface="Arial MT"/>
              </a:rPr>
              <a:t> </a:t>
            </a:r>
            <a:r>
              <a:rPr lang="fr-FR" sz="1100" spc="-110" dirty="0">
                <a:latin typeface="Arial MT"/>
                <a:cs typeface="Arial MT"/>
              </a:rPr>
              <a:t>ET</a:t>
            </a:r>
            <a:r>
              <a:rPr lang="fr-FR" sz="1100" spc="15" dirty="0">
                <a:latin typeface="Arial MT"/>
                <a:cs typeface="Arial MT"/>
              </a:rPr>
              <a:t> </a:t>
            </a:r>
            <a:r>
              <a:rPr lang="fr-FR" sz="1100" spc="-25" dirty="0">
                <a:latin typeface="Arial MT"/>
                <a:cs typeface="Arial MT"/>
              </a:rPr>
              <a:t>DES </a:t>
            </a:r>
            <a:r>
              <a:rPr lang="fr-FR" sz="1100" spc="-85" dirty="0">
                <a:latin typeface="Arial MT"/>
                <a:cs typeface="Arial MT"/>
              </a:rPr>
              <a:t>TECHNOLOGIES</a:t>
            </a:r>
            <a:r>
              <a:rPr lang="fr-FR" sz="1100" spc="-10" dirty="0">
                <a:latin typeface="Arial MT"/>
                <a:cs typeface="Arial MT"/>
              </a:rPr>
              <a:t> </a:t>
            </a:r>
            <a:r>
              <a:rPr lang="fr-FR" sz="1100" spc="-50" dirty="0">
                <a:latin typeface="Arial MT"/>
                <a:cs typeface="Arial MT"/>
              </a:rPr>
              <a:t>(BGP, </a:t>
            </a:r>
            <a:r>
              <a:rPr lang="fr-FR" sz="1100" spc="-75" dirty="0">
                <a:latin typeface="Arial MT"/>
                <a:cs typeface="Arial MT"/>
              </a:rPr>
              <a:t>OSPF,</a:t>
            </a:r>
            <a:r>
              <a:rPr lang="fr-FR" sz="1100" spc="-30" dirty="0">
                <a:latin typeface="Arial MT"/>
                <a:cs typeface="Arial MT"/>
              </a:rPr>
              <a:t> </a:t>
            </a:r>
            <a:r>
              <a:rPr lang="fr-FR" sz="1100" spc="-10" dirty="0">
                <a:latin typeface="Arial MT"/>
                <a:cs typeface="Arial MT"/>
              </a:rPr>
              <a:t>VXLAN…)</a:t>
            </a:r>
          </a:p>
          <a:p>
            <a:pPr marL="43815" marR="40005" indent="37465" algn="ctr">
              <a:lnSpc>
                <a:spcPct val="101000"/>
              </a:lnSpc>
              <a:spcBef>
                <a:spcPts val="95"/>
              </a:spcBef>
            </a:pPr>
            <a:endParaRPr lang="fr-FR" sz="1100" spc="-10" dirty="0">
              <a:latin typeface="Arial MT"/>
              <a:cs typeface="Arial MT"/>
            </a:endParaRPr>
          </a:p>
          <a:p>
            <a:pPr marL="78105" marR="75565" indent="38735" algn="ctr">
              <a:lnSpc>
                <a:spcPct val="99600"/>
              </a:lnSpc>
              <a:spcBef>
                <a:spcPts val="110"/>
              </a:spcBef>
            </a:pPr>
            <a:r>
              <a:rPr lang="fr-FR" sz="1100" b="1" spc="-105" dirty="0">
                <a:latin typeface="Arial MT"/>
                <a:cs typeface="Arial MT"/>
              </a:rPr>
              <a:t>TESTS</a:t>
            </a:r>
            <a:r>
              <a:rPr lang="fr-FR" sz="1100" b="1" spc="-5" dirty="0">
                <a:latin typeface="Arial MT"/>
                <a:cs typeface="Arial MT"/>
              </a:rPr>
              <a:t> </a:t>
            </a:r>
            <a:r>
              <a:rPr lang="fr-FR" sz="1100" b="1" spc="-35" dirty="0">
                <a:latin typeface="Arial MT"/>
                <a:cs typeface="Arial MT"/>
              </a:rPr>
              <a:t>DE </a:t>
            </a:r>
            <a:r>
              <a:rPr lang="fr-FR" sz="1100" b="1" spc="-85" dirty="0">
                <a:latin typeface="Arial MT"/>
                <a:cs typeface="Arial MT"/>
              </a:rPr>
              <a:t>PERFORMANCE</a:t>
            </a:r>
            <a:r>
              <a:rPr lang="fr-FR" sz="1100" b="1" spc="50" dirty="0">
                <a:latin typeface="Arial MT"/>
                <a:cs typeface="Arial MT"/>
              </a:rPr>
              <a:t> </a:t>
            </a:r>
            <a:r>
              <a:rPr lang="fr-FR" sz="1100" spc="-50" dirty="0">
                <a:latin typeface="Arial MT"/>
                <a:cs typeface="Arial MT"/>
              </a:rPr>
              <a:t>:</a:t>
            </a:r>
            <a:r>
              <a:rPr lang="fr-FR" sz="1100" spc="20" dirty="0">
                <a:latin typeface="Arial MT"/>
                <a:cs typeface="Arial MT"/>
              </a:rPr>
              <a:t> </a:t>
            </a:r>
            <a:r>
              <a:rPr lang="fr-FR" sz="1100" spc="-50" dirty="0">
                <a:latin typeface="Arial MT"/>
                <a:cs typeface="Arial MT"/>
              </a:rPr>
              <a:t>PING, </a:t>
            </a:r>
            <a:r>
              <a:rPr lang="fr-FR" sz="1100" spc="-55" dirty="0">
                <a:latin typeface="Arial MT"/>
                <a:cs typeface="Arial MT"/>
              </a:rPr>
              <a:t>IPERF,</a:t>
            </a:r>
            <a:r>
              <a:rPr lang="fr-FR" sz="1100" spc="-25" dirty="0">
                <a:latin typeface="Arial MT"/>
                <a:cs typeface="Arial MT"/>
              </a:rPr>
              <a:t> </a:t>
            </a:r>
            <a:r>
              <a:rPr lang="fr-FR" sz="1100" spc="-10" dirty="0">
                <a:latin typeface="Arial MT"/>
                <a:cs typeface="Arial MT"/>
              </a:rPr>
              <a:t>LATENCE</a:t>
            </a:r>
            <a:endParaRPr lang="fr-FR" sz="1100" dirty="0">
              <a:latin typeface="Arial MT"/>
              <a:cs typeface="Arial MT"/>
            </a:endParaRPr>
          </a:p>
          <a:p>
            <a:pPr marL="12700" marR="5080" indent="25400" algn="ctr">
              <a:lnSpc>
                <a:spcPct val="102499"/>
              </a:lnSpc>
              <a:spcBef>
                <a:spcPts val="75"/>
              </a:spcBef>
            </a:pPr>
            <a:r>
              <a:rPr lang="fr-FR" sz="1100" spc="-35" dirty="0">
                <a:latin typeface="Segoe UI Symbol"/>
                <a:cs typeface="Segoe UI Symbol"/>
              </a:rPr>
              <a:t> </a:t>
            </a:r>
            <a:r>
              <a:rPr lang="fr-FR" sz="1100" spc="-60" dirty="0">
                <a:latin typeface="Arial MT"/>
                <a:cs typeface="Arial MT"/>
              </a:rPr>
              <a:t>ANALYSE</a:t>
            </a:r>
            <a:r>
              <a:rPr lang="fr-FR" sz="1100" dirty="0">
                <a:latin typeface="Arial MT"/>
                <a:cs typeface="Arial MT"/>
              </a:rPr>
              <a:t> </a:t>
            </a:r>
            <a:r>
              <a:rPr lang="fr-FR" sz="1100" spc="-105" dirty="0">
                <a:latin typeface="Arial MT"/>
                <a:cs typeface="Arial MT"/>
              </a:rPr>
              <a:t>DU</a:t>
            </a:r>
            <a:r>
              <a:rPr lang="fr-FR" sz="1100" spc="10" dirty="0">
                <a:latin typeface="Arial MT"/>
                <a:cs typeface="Arial MT"/>
              </a:rPr>
              <a:t> </a:t>
            </a:r>
            <a:r>
              <a:rPr lang="fr-FR" sz="1100" spc="-10" dirty="0">
                <a:latin typeface="Arial MT"/>
                <a:cs typeface="Arial MT"/>
              </a:rPr>
              <a:t>TRAFIC </a:t>
            </a:r>
            <a:r>
              <a:rPr lang="fr-FR" sz="1100" spc="-85" dirty="0">
                <a:latin typeface="Arial MT"/>
                <a:cs typeface="Arial MT"/>
              </a:rPr>
              <a:t>AVEC</a:t>
            </a:r>
            <a:r>
              <a:rPr lang="fr-FR" sz="1100" spc="5" dirty="0">
                <a:latin typeface="Arial MT"/>
                <a:cs typeface="Arial MT"/>
              </a:rPr>
              <a:t> </a:t>
            </a:r>
            <a:r>
              <a:rPr lang="fr-FR" sz="1100" spc="-10" dirty="0">
                <a:latin typeface="Arial MT"/>
                <a:cs typeface="Arial MT"/>
              </a:rPr>
              <a:t>WIRESHARK, </a:t>
            </a:r>
            <a:r>
              <a:rPr lang="fr-FR" sz="1100" spc="-85" dirty="0">
                <a:latin typeface="Arial MT"/>
                <a:cs typeface="Arial MT"/>
              </a:rPr>
              <a:t>TCPDUMP,</a:t>
            </a:r>
            <a:r>
              <a:rPr lang="fr-FR" sz="1100" dirty="0">
                <a:latin typeface="Arial MT"/>
                <a:cs typeface="Arial MT"/>
              </a:rPr>
              <a:t> </a:t>
            </a:r>
            <a:r>
              <a:rPr lang="fr-FR" sz="1100" spc="-65" dirty="0">
                <a:latin typeface="Arial MT"/>
                <a:cs typeface="Arial MT"/>
              </a:rPr>
              <a:t>VÉRIFICATION </a:t>
            </a:r>
            <a:r>
              <a:rPr lang="fr-FR" sz="1100" spc="-30" dirty="0">
                <a:latin typeface="Arial MT"/>
                <a:cs typeface="Arial MT"/>
              </a:rPr>
              <a:t>VIA</a:t>
            </a:r>
            <a:r>
              <a:rPr lang="fr-FR" sz="1100" spc="-60" dirty="0">
                <a:latin typeface="Arial MT"/>
                <a:cs typeface="Arial MT"/>
              </a:rPr>
              <a:t> </a:t>
            </a:r>
            <a:r>
              <a:rPr lang="fr-FR" sz="1100" spc="-10" dirty="0">
                <a:latin typeface="Arial MT"/>
                <a:cs typeface="Arial MT"/>
              </a:rPr>
              <a:t>VTYSH</a:t>
            </a:r>
          </a:p>
          <a:p>
            <a:pPr marL="12700" marR="5080" indent="25400" algn="ctr">
              <a:lnSpc>
                <a:spcPct val="102499"/>
              </a:lnSpc>
              <a:spcBef>
                <a:spcPts val="75"/>
              </a:spcBef>
            </a:pPr>
            <a:endParaRPr lang="fr-FR" sz="1100" spc="-10" dirty="0">
              <a:latin typeface="Arial MT"/>
              <a:cs typeface="Arial MT"/>
            </a:endParaRPr>
          </a:p>
          <a:p>
            <a:pPr marL="12700" marR="5080" algn="ctr">
              <a:lnSpc>
                <a:spcPct val="100499"/>
              </a:lnSpc>
              <a:spcBef>
                <a:spcPts val="100"/>
              </a:spcBef>
            </a:pPr>
            <a:r>
              <a:rPr lang="fr-FR" sz="1100" spc="-70" dirty="0">
                <a:latin typeface="Arial MT"/>
                <a:cs typeface="Arial MT"/>
              </a:rPr>
              <a:t>DÉPLOIEMENT</a:t>
            </a:r>
            <a:r>
              <a:rPr lang="fr-FR" sz="1100" dirty="0">
                <a:latin typeface="Arial MT"/>
                <a:cs typeface="Arial MT"/>
              </a:rPr>
              <a:t> </a:t>
            </a:r>
            <a:r>
              <a:rPr lang="fr-FR" sz="1100" spc="-75" dirty="0">
                <a:latin typeface="Arial MT"/>
                <a:cs typeface="Arial MT"/>
              </a:rPr>
              <a:t>DES </a:t>
            </a:r>
            <a:r>
              <a:rPr lang="fr-FR" sz="1100" spc="-80" dirty="0">
                <a:latin typeface="Arial MT"/>
                <a:cs typeface="Arial MT"/>
              </a:rPr>
              <a:t>SERVICES</a:t>
            </a:r>
            <a:r>
              <a:rPr lang="fr-FR" sz="1100" spc="45" dirty="0">
                <a:latin typeface="Arial MT"/>
                <a:cs typeface="Arial MT"/>
              </a:rPr>
              <a:t> </a:t>
            </a:r>
            <a:r>
              <a:rPr lang="fr-FR" sz="1100" spc="-10" dirty="0">
                <a:latin typeface="Arial MT"/>
                <a:cs typeface="Arial MT"/>
              </a:rPr>
              <a:t>RÉSEAU </a:t>
            </a:r>
            <a:r>
              <a:rPr lang="fr-FR" sz="1100" spc="-80" dirty="0">
                <a:latin typeface="Arial MT"/>
                <a:cs typeface="Arial MT"/>
              </a:rPr>
              <a:t>(FRROUTING,</a:t>
            </a:r>
            <a:r>
              <a:rPr lang="fr-FR" sz="1100" spc="5" dirty="0">
                <a:latin typeface="Arial MT"/>
                <a:cs typeface="Arial MT"/>
              </a:rPr>
              <a:t> </a:t>
            </a:r>
            <a:r>
              <a:rPr lang="fr-FR" sz="1100" spc="-20" dirty="0">
                <a:latin typeface="Arial MT"/>
                <a:cs typeface="Arial MT"/>
              </a:rPr>
              <a:t>OPEN </a:t>
            </a:r>
            <a:r>
              <a:rPr lang="fr-FR" sz="1100" spc="-85" dirty="0">
                <a:latin typeface="Arial MT"/>
                <a:cs typeface="Arial MT"/>
              </a:rPr>
              <a:t>VSWITCH,</a:t>
            </a:r>
            <a:r>
              <a:rPr lang="fr-FR" sz="1100" spc="-30" dirty="0">
                <a:latin typeface="Arial MT"/>
                <a:cs typeface="Arial MT"/>
              </a:rPr>
              <a:t> </a:t>
            </a:r>
            <a:r>
              <a:rPr lang="fr-FR" sz="1100" spc="-20" dirty="0">
                <a:latin typeface="Arial MT"/>
                <a:cs typeface="Arial MT"/>
              </a:rPr>
              <a:t>RYU)</a:t>
            </a:r>
            <a:endParaRPr lang="fr-FR" sz="1100" dirty="0">
              <a:latin typeface="Arial MT"/>
              <a:cs typeface="Arial MT"/>
            </a:endParaRPr>
          </a:p>
          <a:p>
            <a:pPr marL="12700" marR="5080" algn="ctr">
              <a:lnSpc>
                <a:spcPct val="100499"/>
              </a:lnSpc>
              <a:spcBef>
                <a:spcPts val="100"/>
              </a:spcBef>
            </a:pPr>
            <a:r>
              <a:rPr lang="fr-FR" sz="1100" spc="-35" dirty="0">
                <a:latin typeface="Segoe UI Symbol"/>
                <a:cs typeface="Segoe UI Symbol"/>
              </a:rPr>
              <a:t> </a:t>
            </a:r>
            <a:r>
              <a:rPr lang="fr-FR" sz="1100" spc="-80" dirty="0">
                <a:latin typeface="Arial MT"/>
                <a:cs typeface="Arial MT"/>
              </a:rPr>
              <a:t>AUTOMATISATION </a:t>
            </a:r>
            <a:r>
              <a:rPr lang="fr-FR" sz="1100" spc="-85" dirty="0">
                <a:latin typeface="Arial MT"/>
                <a:cs typeface="Arial MT"/>
              </a:rPr>
              <a:t>AVEC</a:t>
            </a:r>
            <a:r>
              <a:rPr lang="fr-FR" sz="1100" spc="25" dirty="0">
                <a:latin typeface="Arial MT"/>
                <a:cs typeface="Arial MT"/>
              </a:rPr>
              <a:t> </a:t>
            </a:r>
            <a:r>
              <a:rPr lang="fr-FR" sz="1100" spc="-40" dirty="0">
                <a:latin typeface="Arial MT"/>
                <a:cs typeface="Arial MT"/>
              </a:rPr>
              <a:t>ANSIBLE</a:t>
            </a:r>
            <a:r>
              <a:rPr lang="fr-FR" sz="1100" spc="-35" dirty="0">
                <a:latin typeface="Arial MT"/>
                <a:cs typeface="Arial MT"/>
              </a:rPr>
              <a:t> </a:t>
            </a:r>
            <a:r>
              <a:rPr lang="fr-FR" sz="1100" spc="-25" dirty="0">
                <a:latin typeface="Arial MT"/>
                <a:cs typeface="Arial MT"/>
              </a:rPr>
              <a:t>ET </a:t>
            </a:r>
            <a:r>
              <a:rPr lang="fr-FR" sz="1100" spc="-10" dirty="0">
                <a:latin typeface="Arial MT"/>
                <a:cs typeface="Arial MT"/>
              </a:rPr>
              <a:t>VAGRANT</a:t>
            </a:r>
            <a:endParaRPr lang="fr-FR" sz="1100" dirty="0">
              <a:latin typeface="Arial MT"/>
              <a:cs typeface="Arial MT"/>
            </a:endParaRPr>
          </a:p>
          <a:p>
            <a:pPr marL="43815" marR="40005" indent="37465" algn="ctr">
              <a:lnSpc>
                <a:spcPct val="101000"/>
              </a:lnSpc>
              <a:spcBef>
                <a:spcPts val="95"/>
              </a:spcBef>
            </a:pPr>
            <a:endParaRPr lang="fr-FR" sz="1100" spc="-10" dirty="0">
              <a:latin typeface="Arial MT"/>
              <a:cs typeface="Arial MT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9448800" y="2671977"/>
            <a:ext cx="962025" cy="962025"/>
            <a:chOff x="10258425" y="3028950"/>
            <a:chExt cx="962025" cy="962025"/>
          </a:xfrm>
        </p:grpSpPr>
        <p:sp>
          <p:nvSpPr>
            <p:cNvPr id="94" name="object 94"/>
            <p:cNvSpPr/>
            <p:nvPr/>
          </p:nvSpPr>
          <p:spPr>
            <a:xfrm>
              <a:off x="10258425" y="3028950"/>
              <a:ext cx="962025" cy="962025"/>
            </a:xfrm>
            <a:custGeom>
              <a:avLst/>
              <a:gdLst/>
              <a:ahLst/>
              <a:cxnLst/>
              <a:rect l="l" t="t" r="r" b="b"/>
              <a:pathLst>
                <a:path w="962025" h="962025">
                  <a:moveTo>
                    <a:pt x="481075" y="0"/>
                  </a:moveTo>
                  <a:lnTo>
                    <a:pt x="431889" y="2483"/>
                  </a:lnTo>
                  <a:lnTo>
                    <a:pt x="384124" y="9773"/>
                  </a:lnTo>
                  <a:lnTo>
                    <a:pt x="338021" y="21627"/>
                  </a:lnTo>
                  <a:lnTo>
                    <a:pt x="293822" y="37804"/>
                  </a:lnTo>
                  <a:lnTo>
                    <a:pt x="251769" y="58060"/>
                  </a:lnTo>
                  <a:lnTo>
                    <a:pt x="212104" y="82155"/>
                  </a:lnTo>
                  <a:lnTo>
                    <a:pt x="175069" y="109845"/>
                  </a:lnTo>
                  <a:lnTo>
                    <a:pt x="140906" y="140890"/>
                  </a:lnTo>
                  <a:lnTo>
                    <a:pt x="109856" y="175047"/>
                  </a:lnTo>
                  <a:lnTo>
                    <a:pt x="82162" y="212073"/>
                  </a:lnTo>
                  <a:lnTo>
                    <a:pt x="58064" y="251728"/>
                  </a:lnTo>
                  <a:lnTo>
                    <a:pt x="37806" y="293768"/>
                  </a:lnTo>
                  <a:lnTo>
                    <a:pt x="21628" y="337953"/>
                  </a:lnTo>
                  <a:lnTo>
                    <a:pt x="9774" y="384039"/>
                  </a:lnTo>
                  <a:lnTo>
                    <a:pt x="2483" y="431785"/>
                  </a:lnTo>
                  <a:lnTo>
                    <a:pt x="0" y="480949"/>
                  </a:lnTo>
                  <a:lnTo>
                    <a:pt x="2483" y="530135"/>
                  </a:lnTo>
                  <a:lnTo>
                    <a:pt x="9774" y="577900"/>
                  </a:lnTo>
                  <a:lnTo>
                    <a:pt x="21628" y="624003"/>
                  </a:lnTo>
                  <a:lnTo>
                    <a:pt x="37806" y="668202"/>
                  </a:lnTo>
                  <a:lnTo>
                    <a:pt x="58064" y="710255"/>
                  </a:lnTo>
                  <a:lnTo>
                    <a:pt x="82162" y="749920"/>
                  </a:lnTo>
                  <a:lnTo>
                    <a:pt x="109856" y="786955"/>
                  </a:lnTo>
                  <a:lnTo>
                    <a:pt x="140906" y="821118"/>
                  </a:lnTo>
                  <a:lnTo>
                    <a:pt x="175069" y="852168"/>
                  </a:lnTo>
                  <a:lnTo>
                    <a:pt x="212104" y="879862"/>
                  </a:lnTo>
                  <a:lnTo>
                    <a:pt x="251769" y="903960"/>
                  </a:lnTo>
                  <a:lnTo>
                    <a:pt x="293822" y="924218"/>
                  </a:lnTo>
                  <a:lnTo>
                    <a:pt x="338021" y="940396"/>
                  </a:lnTo>
                  <a:lnTo>
                    <a:pt x="384124" y="952250"/>
                  </a:lnTo>
                  <a:lnTo>
                    <a:pt x="431889" y="959541"/>
                  </a:lnTo>
                  <a:lnTo>
                    <a:pt x="481075" y="962025"/>
                  </a:lnTo>
                  <a:lnTo>
                    <a:pt x="530239" y="959541"/>
                  </a:lnTo>
                  <a:lnTo>
                    <a:pt x="577985" y="952250"/>
                  </a:lnTo>
                  <a:lnTo>
                    <a:pt x="624071" y="940396"/>
                  </a:lnTo>
                  <a:lnTo>
                    <a:pt x="668256" y="924218"/>
                  </a:lnTo>
                  <a:lnTo>
                    <a:pt x="710296" y="903960"/>
                  </a:lnTo>
                  <a:lnTo>
                    <a:pt x="749951" y="879862"/>
                  </a:lnTo>
                  <a:lnTo>
                    <a:pt x="786977" y="852168"/>
                  </a:lnTo>
                  <a:lnTo>
                    <a:pt x="821134" y="821118"/>
                  </a:lnTo>
                  <a:lnTo>
                    <a:pt x="852179" y="786955"/>
                  </a:lnTo>
                  <a:lnTo>
                    <a:pt x="879869" y="749920"/>
                  </a:lnTo>
                  <a:lnTo>
                    <a:pt x="903964" y="710255"/>
                  </a:lnTo>
                  <a:lnTo>
                    <a:pt x="924220" y="668202"/>
                  </a:lnTo>
                  <a:lnTo>
                    <a:pt x="940397" y="624003"/>
                  </a:lnTo>
                  <a:lnTo>
                    <a:pt x="952251" y="577900"/>
                  </a:lnTo>
                  <a:lnTo>
                    <a:pt x="959541" y="530135"/>
                  </a:lnTo>
                  <a:lnTo>
                    <a:pt x="962025" y="480949"/>
                  </a:lnTo>
                  <a:lnTo>
                    <a:pt x="959541" y="431785"/>
                  </a:lnTo>
                  <a:lnTo>
                    <a:pt x="952251" y="384039"/>
                  </a:lnTo>
                  <a:lnTo>
                    <a:pt x="940397" y="337953"/>
                  </a:lnTo>
                  <a:lnTo>
                    <a:pt x="924220" y="293768"/>
                  </a:lnTo>
                  <a:lnTo>
                    <a:pt x="903964" y="251728"/>
                  </a:lnTo>
                  <a:lnTo>
                    <a:pt x="879869" y="212073"/>
                  </a:lnTo>
                  <a:lnTo>
                    <a:pt x="852179" y="175047"/>
                  </a:lnTo>
                  <a:lnTo>
                    <a:pt x="821134" y="140890"/>
                  </a:lnTo>
                  <a:lnTo>
                    <a:pt x="786977" y="109845"/>
                  </a:lnTo>
                  <a:lnTo>
                    <a:pt x="749951" y="82155"/>
                  </a:lnTo>
                  <a:lnTo>
                    <a:pt x="710296" y="58060"/>
                  </a:lnTo>
                  <a:lnTo>
                    <a:pt x="668256" y="37804"/>
                  </a:lnTo>
                  <a:lnTo>
                    <a:pt x="624071" y="21627"/>
                  </a:lnTo>
                  <a:lnTo>
                    <a:pt x="577985" y="9773"/>
                  </a:lnTo>
                  <a:lnTo>
                    <a:pt x="530239" y="2483"/>
                  </a:lnTo>
                  <a:lnTo>
                    <a:pt x="481075" y="0"/>
                  </a:lnTo>
                  <a:close/>
                </a:path>
              </a:pathLst>
            </a:custGeom>
            <a:solidFill>
              <a:srgbClr val="CC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64214" y="3625732"/>
              <a:ext cx="96807" cy="9680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6843" y="3477680"/>
              <a:ext cx="247715" cy="247702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10625611" y="3299591"/>
              <a:ext cx="318135" cy="317500"/>
            </a:xfrm>
            <a:custGeom>
              <a:avLst/>
              <a:gdLst/>
              <a:ahLst/>
              <a:cxnLst/>
              <a:rect l="l" t="t" r="r" b="b"/>
              <a:pathLst>
                <a:path w="318134" h="317500">
                  <a:moveTo>
                    <a:pt x="159875" y="0"/>
                  </a:moveTo>
                  <a:lnTo>
                    <a:pt x="121041" y="10086"/>
                  </a:lnTo>
                  <a:lnTo>
                    <a:pt x="83536" y="30390"/>
                  </a:lnTo>
                  <a:lnTo>
                    <a:pt x="48403" y="59647"/>
                  </a:lnTo>
                  <a:lnTo>
                    <a:pt x="15019" y="103066"/>
                  </a:lnTo>
                  <a:lnTo>
                    <a:pt x="0" y="147339"/>
                  </a:lnTo>
                  <a:lnTo>
                    <a:pt x="169698" y="317029"/>
                  </a:lnTo>
                  <a:lnTo>
                    <a:pt x="213974" y="302438"/>
                  </a:lnTo>
                  <a:lnTo>
                    <a:pt x="257395" y="268628"/>
                  </a:lnTo>
                  <a:lnTo>
                    <a:pt x="286893" y="233777"/>
                  </a:lnTo>
                  <a:lnTo>
                    <a:pt x="307359" y="196521"/>
                  </a:lnTo>
                  <a:lnTo>
                    <a:pt x="317544" y="157874"/>
                  </a:lnTo>
                  <a:lnTo>
                    <a:pt x="316196" y="118847"/>
                  </a:lnTo>
                  <a:lnTo>
                    <a:pt x="302068" y="80452"/>
                  </a:lnTo>
                  <a:lnTo>
                    <a:pt x="273909" y="43703"/>
                  </a:lnTo>
                  <a:lnTo>
                    <a:pt x="237353" y="15543"/>
                  </a:lnTo>
                  <a:lnTo>
                    <a:pt x="198993" y="1397"/>
                  </a:lnTo>
                  <a:lnTo>
                    <a:pt x="159875" y="0"/>
                  </a:lnTo>
                  <a:close/>
                </a:path>
              </a:pathLst>
            </a:custGeom>
            <a:solidFill>
              <a:srgbClr val="187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0625611" y="3299591"/>
              <a:ext cx="318135" cy="317500"/>
            </a:xfrm>
            <a:custGeom>
              <a:avLst/>
              <a:gdLst/>
              <a:ahLst/>
              <a:cxnLst/>
              <a:rect l="l" t="t" r="r" b="b"/>
              <a:pathLst>
                <a:path w="318134" h="317500">
                  <a:moveTo>
                    <a:pt x="273909" y="43703"/>
                  </a:moveTo>
                  <a:lnTo>
                    <a:pt x="237353" y="15543"/>
                  </a:lnTo>
                  <a:lnTo>
                    <a:pt x="198993" y="1397"/>
                  </a:lnTo>
                  <a:lnTo>
                    <a:pt x="159875" y="0"/>
                  </a:lnTo>
                  <a:lnTo>
                    <a:pt x="121041" y="10086"/>
                  </a:lnTo>
                  <a:lnTo>
                    <a:pt x="83536" y="30390"/>
                  </a:lnTo>
                  <a:lnTo>
                    <a:pt x="48403" y="59647"/>
                  </a:lnTo>
                  <a:lnTo>
                    <a:pt x="15019" y="103066"/>
                  </a:lnTo>
                  <a:lnTo>
                    <a:pt x="0" y="147339"/>
                  </a:lnTo>
                  <a:lnTo>
                    <a:pt x="169698" y="317029"/>
                  </a:lnTo>
                  <a:lnTo>
                    <a:pt x="213974" y="302438"/>
                  </a:lnTo>
                  <a:lnTo>
                    <a:pt x="257395" y="268628"/>
                  </a:lnTo>
                  <a:lnTo>
                    <a:pt x="286893" y="233777"/>
                  </a:lnTo>
                  <a:lnTo>
                    <a:pt x="307359" y="196521"/>
                  </a:lnTo>
                  <a:lnTo>
                    <a:pt x="317544" y="157874"/>
                  </a:lnTo>
                  <a:lnTo>
                    <a:pt x="316196" y="118847"/>
                  </a:lnTo>
                  <a:lnTo>
                    <a:pt x="302068" y="80452"/>
                  </a:lnTo>
                  <a:lnTo>
                    <a:pt x="273909" y="43703"/>
                  </a:lnTo>
                  <a:close/>
                </a:path>
              </a:pathLst>
            </a:custGeom>
            <a:ln w="5694">
              <a:solidFill>
                <a:srgbClr val="1873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0463275" y="3233800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0" y="552450"/>
                  </a:moveTo>
                  <a:lnTo>
                    <a:pt x="552450" y="552450"/>
                  </a:lnTo>
                  <a:lnTo>
                    <a:pt x="552450" y="0"/>
                  </a:lnTo>
                  <a:lnTo>
                    <a:pt x="0" y="0"/>
                  </a:lnTo>
                  <a:lnTo>
                    <a:pt x="0" y="55245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8233366" y="3927689"/>
            <a:ext cx="3483374" cy="19134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29209" algn="ctr">
              <a:lnSpc>
                <a:spcPct val="102400"/>
              </a:lnSpc>
              <a:spcBef>
                <a:spcPts val="95"/>
              </a:spcBef>
            </a:pPr>
            <a:r>
              <a:rPr sz="1100" b="1" dirty="0">
                <a:latin typeface="Calibri"/>
                <a:cs typeface="Calibri"/>
              </a:rPr>
              <a:t>RÉDACTEUR</a:t>
            </a:r>
            <a:r>
              <a:rPr sz="1100" b="1" spc="-40" dirty="0">
                <a:latin typeface="Calibri"/>
                <a:cs typeface="Calibri"/>
              </a:rPr>
              <a:t> </a:t>
            </a:r>
            <a:r>
              <a:rPr sz="1100" b="1" spc="-50" dirty="0">
                <a:latin typeface="Calibri"/>
                <a:cs typeface="Calibri"/>
              </a:rPr>
              <a:t>/</a:t>
            </a:r>
            <a:r>
              <a:rPr sz="1100" b="1" spc="-10" dirty="0">
                <a:latin typeface="Calibri"/>
                <a:cs typeface="Calibri"/>
              </a:rPr>
              <a:t> DOCUMENTALISTE</a:t>
            </a:r>
            <a:r>
              <a:rPr sz="1100" b="1" spc="7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:</a:t>
            </a:r>
            <a:r>
              <a:rPr sz="110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DIMITRI,</a:t>
            </a:r>
            <a:r>
              <a:rPr sz="1100" i="1" spc="-35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IBRAHIMA,</a:t>
            </a:r>
            <a:r>
              <a:rPr sz="1100" i="1" spc="-30" dirty="0">
                <a:latin typeface="Calibri"/>
                <a:cs typeface="Calibri"/>
              </a:rPr>
              <a:t> </a:t>
            </a:r>
            <a:r>
              <a:rPr sz="1100" i="1" spc="-20" dirty="0">
                <a:latin typeface="Calibri"/>
                <a:cs typeface="Calibri"/>
              </a:rPr>
              <a:t>YVES, </a:t>
            </a:r>
            <a:r>
              <a:rPr sz="1100" i="1" spc="-10" dirty="0">
                <a:latin typeface="Calibri"/>
                <a:cs typeface="Calibri"/>
              </a:rPr>
              <a:t>LAMYA</a:t>
            </a:r>
            <a:endParaRPr lang="fr-FR" sz="1100" i="1" spc="-10" dirty="0">
              <a:latin typeface="Calibri"/>
              <a:cs typeface="Calibri"/>
            </a:endParaRPr>
          </a:p>
          <a:p>
            <a:pPr marL="12700" marR="5080" indent="-29209" algn="ctr">
              <a:lnSpc>
                <a:spcPct val="102400"/>
              </a:lnSpc>
              <a:spcBef>
                <a:spcPts val="95"/>
              </a:spcBef>
            </a:pPr>
            <a:endParaRPr lang="fr-FR" sz="1100" i="1" spc="-10" dirty="0">
              <a:latin typeface="Calibri"/>
              <a:cs typeface="Calibri"/>
            </a:endParaRPr>
          </a:p>
          <a:p>
            <a:pPr marL="12700" marR="5080" indent="-29209" algn="ctr">
              <a:lnSpc>
                <a:spcPct val="102400"/>
              </a:lnSpc>
              <a:spcBef>
                <a:spcPts val="95"/>
              </a:spcBef>
            </a:pPr>
            <a:r>
              <a:rPr sz="1100" dirty="0">
                <a:latin typeface="Calibri"/>
                <a:cs typeface="Calibri"/>
              </a:rPr>
              <a:t>SYNTHÈSE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CHOIX</a:t>
            </a:r>
            <a:endParaRPr sz="1100" dirty="0">
              <a:latin typeface="Calibri"/>
              <a:cs typeface="Calibri"/>
            </a:endParaRPr>
          </a:p>
          <a:p>
            <a:pPr marR="20955" algn="ctr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Calibri"/>
                <a:cs typeface="Calibri"/>
              </a:rPr>
              <a:t>TECHNIQUES</a:t>
            </a:r>
            <a:endParaRPr lang="fr-FR" sz="1100" spc="-10" dirty="0">
              <a:latin typeface="Calibri"/>
              <a:cs typeface="Calibri"/>
            </a:endParaRPr>
          </a:p>
          <a:p>
            <a:pPr marR="20955" algn="ctr">
              <a:lnSpc>
                <a:spcPct val="100000"/>
              </a:lnSpc>
              <a:spcBef>
                <a:spcPts val="35"/>
              </a:spcBef>
            </a:pPr>
            <a:endParaRPr lang="fr-FR" sz="1100" spc="-10" dirty="0">
              <a:latin typeface="Calibri"/>
              <a:cs typeface="Calibri"/>
            </a:endParaRPr>
          </a:p>
          <a:p>
            <a:pPr marR="20955" algn="ctr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Calibri"/>
                <a:cs typeface="Calibri"/>
              </a:rPr>
              <a:t>RÉDACTION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DU </a:t>
            </a:r>
            <a:r>
              <a:rPr sz="1100" dirty="0">
                <a:latin typeface="Calibri"/>
                <a:cs typeface="Calibri"/>
              </a:rPr>
              <a:t>RAPPORT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FINAL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ET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DES </a:t>
            </a:r>
            <a:r>
              <a:rPr sz="1100" dirty="0">
                <a:latin typeface="Calibri"/>
                <a:cs typeface="Calibri"/>
              </a:rPr>
              <a:t>LIVRABLES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DE </a:t>
            </a:r>
            <a:r>
              <a:rPr sz="1100" spc="-10" dirty="0">
                <a:latin typeface="Calibri"/>
                <a:cs typeface="Calibri"/>
              </a:rPr>
              <a:t>DOCUMENTATION</a:t>
            </a:r>
            <a:endParaRPr lang="fr-FR" sz="1100" spc="-10" dirty="0">
              <a:latin typeface="Calibri"/>
              <a:cs typeface="Calibri"/>
            </a:endParaRPr>
          </a:p>
          <a:p>
            <a:pPr marR="20955" algn="ctr">
              <a:lnSpc>
                <a:spcPct val="100000"/>
              </a:lnSpc>
              <a:spcBef>
                <a:spcPts val="35"/>
              </a:spcBef>
            </a:pPr>
            <a:endParaRPr lang="fr-FR" sz="1100" spc="-10" dirty="0">
              <a:latin typeface="Calibri"/>
              <a:cs typeface="Calibri"/>
            </a:endParaRPr>
          </a:p>
          <a:p>
            <a:pPr marR="20955" algn="ctr">
              <a:spcBef>
                <a:spcPts val="35"/>
              </a:spcBef>
            </a:pPr>
            <a:r>
              <a:rPr lang="fr-FR" sz="1100" spc="-25" dirty="0">
                <a:latin typeface="Segoe UI Symbol"/>
                <a:cs typeface="Segoe UI Symbol"/>
              </a:rPr>
              <a:t> </a:t>
            </a:r>
            <a:r>
              <a:rPr lang="fr-FR" sz="1100" spc="-55" dirty="0">
                <a:latin typeface="+mj-lt"/>
                <a:cs typeface="Arial MT"/>
              </a:rPr>
              <a:t>DÉFINITION</a:t>
            </a:r>
            <a:r>
              <a:rPr lang="fr-FR" sz="1100" spc="-30" dirty="0">
                <a:latin typeface="+mj-lt"/>
                <a:cs typeface="Arial MT"/>
              </a:rPr>
              <a:t> </a:t>
            </a:r>
            <a:r>
              <a:rPr lang="fr-FR" sz="1100" spc="-100" dirty="0">
                <a:latin typeface="+mj-lt"/>
                <a:cs typeface="Arial MT"/>
              </a:rPr>
              <a:t>DU</a:t>
            </a:r>
            <a:r>
              <a:rPr lang="fr-FR" sz="1100" spc="25" dirty="0">
                <a:latin typeface="+mj-lt"/>
                <a:cs typeface="Arial MT"/>
              </a:rPr>
              <a:t> </a:t>
            </a:r>
            <a:r>
              <a:rPr lang="fr-FR" sz="1100" spc="-60" dirty="0">
                <a:latin typeface="+mj-lt"/>
                <a:cs typeface="Arial MT"/>
              </a:rPr>
              <a:t>RACI </a:t>
            </a:r>
            <a:r>
              <a:rPr lang="fr-FR" sz="1100" spc="-110" dirty="0">
                <a:latin typeface="+mj-lt"/>
                <a:cs typeface="Arial MT"/>
              </a:rPr>
              <a:t>ET</a:t>
            </a:r>
            <a:r>
              <a:rPr lang="fr-FR" sz="1100" spc="-5" dirty="0">
                <a:latin typeface="+mj-lt"/>
                <a:cs typeface="Arial MT"/>
              </a:rPr>
              <a:t> </a:t>
            </a:r>
            <a:r>
              <a:rPr lang="fr-FR" sz="1100" spc="-10" dirty="0">
                <a:latin typeface="+mj-lt"/>
                <a:cs typeface="Arial MT"/>
              </a:rPr>
              <a:t>COORDINATION GLOBALE</a:t>
            </a:r>
            <a:endParaRPr lang="fr-FR" sz="1100" dirty="0">
              <a:latin typeface="+mj-lt"/>
              <a:cs typeface="Arial MT"/>
            </a:endParaRPr>
          </a:p>
          <a:p>
            <a:pPr marR="20955" algn="ctr">
              <a:lnSpc>
                <a:spcPct val="100000"/>
              </a:lnSpc>
              <a:spcBef>
                <a:spcPts val="35"/>
              </a:spcBef>
            </a:pPr>
            <a:endParaRPr sz="1100" dirty="0">
              <a:latin typeface="Calibri"/>
              <a:cs typeface="Calibri"/>
            </a:endParaRPr>
          </a:p>
        </p:txBody>
      </p:sp>
      <p:sp>
        <p:nvSpPr>
          <p:cNvPr id="101" name="object 10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ts val="994"/>
              </a:lnSpc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455" y="1327213"/>
            <a:ext cx="125793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spc="-295" dirty="0">
                <a:latin typeface="Arial"/>
                <a:cs typeface="Arial"/>
              </a:rPr>
              <a:t>RACI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4375" y="4457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2929" y="549551"/>
            <a:ext cx="8621845" cy="57762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ts val="994"/>
              </a:lnSpc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52280" y="1460880"/>
            <a:ext cx="2339340" cy="111823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245"/>
              </a:spcBef>
            </a:pPr>
            <a:r>
              <a:rPr sz="3600" b="1" spc="-165" dirty="0">
                <a:latin typeface="Arial"/>
                <a:cs typeface="Arial"/>
              </a:rPr>
              <a:t>Diagramme </a:t>
            </a:r>
            <a:r>
              <a:rPr sz="3600" b="1" spc="-254" dirty="0">
                <a:latin typeface="Arial"/>
                <a:cs typeface="Arial"/>
              </a:rPr>
              <a:t>de</a:t>
            </a:r>
            <a:r>
              <a:rPr sz="3600" b="1" spc="-10" dirty="0">
                <a:latin typeface="Arial"/>
                <a:cs typeface="Arial"/>
              </a:rPr>
              <a:t> </a:t>
            </a:r>
            <a:r>
              <a:rPr sz="3600" b="1" spc="-25" dirty="0">
                <a:latin typeface="Arial"/>
                <a:cs typeface="Arial"/>
              </a:rPr>
              <a:t>Gantt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627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ts val="994"/>
              </a:lnSpc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793FF6-4FCA-6E14-F886-7F48FD5BA0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7" r="10340" b="3607"/>
          <a:stretch>
            <a:fillRect/>
          </a:stretch>
        </p:blipFill>
        <p:spPr bwMode="auto">
          <a:xfrm>
            <a:off x="76200" y="495299"/>
            <a:ext cx="9008466" cy="53351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A69BF53-38E8-493B-C050-C45245F0E0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42" t="5257" r="474" b="80455"/>
          <a:stretch>
            <a:fillRect/>
          </a:stretch>
        </p:blipFill>
        <p:spPr bwMode="auto">
          <a:xfrm>
            <a:off x="9630409" y="3288286"/>
            <a:ext cx="1861821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375" y="1028700"/>
            <a:ext cx="979169" cy="0"/>
          </a:xfrm>
          <a:custGeom>
            <a:avLst/>
            <a:gdLst/>
            <a:ahLst/>
            <a:cxnLst/>
            <a:rect l="l" t="t" r="r" b="b"/>
            <a:pathLst>
              <a:path w="979169">
                <a:moveTo>
                  <a:pt x="0" y="0"/>
                </a:moveTo>
                <a:lnTo>
                  <a:pt x="978916" y="0"/>
                </a:lnTo>
              </a:path>
            </a:pathLst>
          </a:custGeom>
          <a:ln w="76200">
            <a:solidFill>
              <a:srgbClr val="1873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1" spc="-254" dirty="0">
                <a:latin typeface="Arial"/>
                <a:cs typeface="Arial"/>
              </a:rPr>
              <a:t>Mode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b="1" spc="-235" dirty="0">
                <a:latin typeface="Arial"/>
                <a:cs typeface="Arial"/>
              </a:rPr>
              <a:t>de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spc="-150" dirty="0">
                <a:latin typeface="Arial"/>
                <a:cs typeface="Arial"/>
              </a:rPr>
              <a:t>Travail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2971800"/>
            <a:ext cx="2209800" cy="219424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ts val="994"/>
              </a:lnSpc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  <p:pic>
        <p:nvPicPr>
          <p:cNvPr id="1026" name="Picture 2" descr="Microsoft Teams Logo - Télécharger PNG et vecteur">
            <a:extLst>
              <a:ext uri="{FF2B5EF4-FFF2-40B4-BE49-F238E27FC236}">
                <a16:creationId xmlns:a16="http://schemas.microsoft.com/office/drawing/2014/main" id="{8CEB058F-D119-B940-1E3F-AF69A423C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041" y="2971800"/>
            <a:ext cx="2594347" cy="226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EF91B216-6D3B-4814-D0C6-D62A6106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453130"/>
            <a:ext cx="343819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BECD57C-5EC7-503C-F560-3A88CECC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3" r="20632" b="-2"/>
          <a:stretch>
            <a:fillRect/>
          </a:stretch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D8FCB32-FB50-07D7-C7B1-62DC59FC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j-cs"/>
              </a:rPr>
              <a:t>Aperçu de Jira</a:t>
            </a:r>
            <a:endParaRPr lang="en-US" sz="3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C5215B-BC4E-2CB6-CE51-0A5017ECA4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277" b="1"/>
          <a:stretch>
            <a:fillRect/>
          </a:stretch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5731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Words>1483</Words>
  <Application>Microsoft Office PowerPoint</Application>
  <PresentationFormat>Grand écran</PresentationFormat>
  <Paragraphs>274</Paragraphs>
  <Slides>47</Slides>
  <Notes>2</Notes>
  <HiddenSlides>1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48" baseType="lpstr">
      <vt:lpstr>Office Theme</vt:lpstr>
      <vt:lpstr>Projet : Infrastructure Réseau Virtuelle - SDN &amp; Sécurité</vt:lpstr>
      <vt:lpstr>Sommaire</vt:lpstr>
      <vt:lpstr>Contexte du Projet</vt:lpstr>
      <vt:lpstr>Organisation de l’équipe</vt:lpstr>
      <vt:lpstr>Organisation de l’équipe</vt:lpstr>
      <vt:lpstr>RACI</vt:lpstr>
      <vt:lpstr>Diagramme de Gantt</vt:lpstr>
      <vt:lpstr>Mode de Travail</vt:lpstr>
      <vt:lpstr>Aperçu de Jira</vt:lpstr>
      <vt:lpstr>Présentation PowerPoint</vt:lpstr>
      <vt:lpstr>Présentation PowerPoint</vt:lpstr>
      <vt:lpstr>Scénario 1 – SDN, OSPF, Vagrant</vt:lpstr>
      <vt:lpstr>Vue d’ensemble de l’infrastructure</vt:lpstr>
      <vt:lpstr>Mise en Oeuvre</vt:lpstr>
      <vt:lpstr>Automatisation avec des Script Bash</vt:lpstr>
      <vt:lpstr>Automatisation avec des Script Bash</vt:lpstr>
      <vt:lpstr>Automatisation avec des Script Bash</vt:lpstr>
      <vt:lpstr>Routage dynamique avec OSPF</vt:lpstr>
      <vt:lpstr>Test Ping/traceroute client 1 vers client 2 + iproute</vt:lpstr>
      <vt:lpstr>Sudo vtysh + show running config sous router 1</vt:lpstr>
      <vt:lpstr>Show ip ospf neighbor router1</vt:lpstr>
      <vt:lpstr>Ping router2 vers router1 + ip route</vt:lpstr>
      <vt:lpstr>sudo vtysh + show running- config sur router2</vt:lpstr>
      <vt:lpstr>show ip ospf neighbor sur router 2</vt:lpstr>
      <vt:lpstr>Scénario 2 – VPN sécurisé avec pfSense</vt:lpstr>
      <vt:lpstr>Schéma de l'infrastructure</vt:lpstr>
      <vt:lpstr>Mise en Œuvre</vt:lpstr>
      <vt:lpstr>Configuration et sécurité</vt:lpstr>
      <vt:lpstr>Tests de connectivité</vt:lpstr>
      <vt:lpstr>Tests de connectivité</vt:lpstr>
      <vt:lpstr>Aperçu du tunnel Ipsec</vt:lpstr>
      <vt:lpstr>Présentation PowerPoint</vt:lpstr>
      <vt:lpstr>Présentation PowerPoint</vt:lpstr>
      <vt:lpstr>Prometheus </vt:lpstr>
      <vt:lpstr>Métric Icmp</vt:lpstr>
      <vt:lpstr>Questions &amp; enjeux techniques</vt:lpstr>
      <vt:lpstr>1. Quelle est la différence entre un switch SDN et un switch classique ?</vt:lpstr>
      <vt:lpstr>2. Pourquoi préférer BGP à OSPF dans une interconnexion multi-cloud ?</vt:lpstr>
      <vt:lpstr>3. Quels sont les risques de convergence lente en routage dynamique ?</vt:lpstr>
      <vt:lpstr>4. Comment monitorer l’état du réseau efficacement ?</vt:lpstr>
      <vt:lpstr>5. Quelle est la place de la sécurité dans un réseau SDN ?</vt:lpstr>
      <vt:lpstr>6. Quelles alternatives open source à Istio connaissez-vous ?</vt:lpstr>
      <vt:lpstr>7. Peut-on déployer cette architecture sur une offre cloud publique (AWS/Azure) ?</vt:lpstr>
      <vt:lpstr>8. Comment faire évoluer cette maquette vers un POC réel d’entreprise ? </vt:lpstr>
      <vt:lpstr>Déploiement Cloud possible ?</vt:lpstr>
      <vt:lpstr>Livrables et ressources</vt:lpstr>
      <vt:lpstr>Conclusion du projet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: Infrastructure Réseau Virtuelle - SDN &amp; Sécurité</dc:title>
  <dc:creator>Ibrahima Gassama</dc:creator>
  <cp:lastModifiedBy>Lamya TAHRI*</cp:lastModifiedBy>
  <cp:revision>100</cp:revision>
  <dcterms:created xsi:type="dcterms:W3CDTF">2025-06-30T08:07:07Z</dcterms:created>
  <dcterms:modified xsi:type="dcterms:W3CDTF">2025-06-30T10:28:26Z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2025-06-30T00:00:00Z</vt:filetime>
  </property>
  <property fmtid="{D5CDD505-2E9C-101B-9397-08002B2CF9AE}" pid="3" name="LastSaved">
    <vt:filetime>2025-06-30T00:00:00Z</vt:filetime>
  </property>
</Properties>
</file>